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34" r:id="rId5"/>
  </p:sldMasterIdLst>
  <p:notesMasterIdLst>
    <p:notesMasterId r:id="rId26"/>
  </p:notesMasterIdLst>
  <p:handoutMasterIdLst>
    <p:handoutMasterId r:id="rId27"/>
  </p:handoutMasterIdLst>
  <p:sldIdLst>
    <p:sldId id="289" r:id="rId6"/>
    <p:sldId id="279" r:id="rId7"/>
    <p:sldId id="298" r:id="rId8"/>
    <p:sldId id="323" r:id="rId9"/>
    <p:sldId id="270" r:id="rId10"/>
    <p:sldId id="257" r:id="rId11"/>
    <p:sldId id="258" r:id="rId12"/>
    <p:sldId id="316" r:id="rId13"/>
    <p:sldId id="315" r:id="rId14"/>
    <p:sldId id="311" r:id="rId15"/>
    <p:sldId id="303" r:id="rId16"/>
    <p:sldId id="263" r:id="rId17"/>
    <p:sldId id="264" r:id="rId18"/>
    <p:sldId id="317" r:id="rId19"/>
    <p:sldId id="318" r:id="rId20"/>
    <p:sldId id="306" r:id="rId21"/>
    <p:sldId id="320" r:id="rId22"/>
    <p:sldId id="321" r:id="rId23"/>
    <p:sldId id="302" r:id="rId24"/>
    <p:sldId id="319" r:id="rId2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D51"/>
    <a:srgbClr val="000099"/>
    <a:srgbClr val="0000FF"/>
    <a:srgbClr val="FFFF99"/>
    <a:srgbClr val="FFFFCC"/>
    <a:srgbClr val="FF9933"/>
    <a:srgbClr val="66FF99"/>
    <a:srgbClr val="FF7C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5F1B7-22C7-48ED-B318-875223B2E92D}" v="1" dt="2023-09-12T08:12:21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7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4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8.xml"/><Relationship Id="rId7" Type="http://schemas.openxmlformats.org/officeDocument/2006/relationships/slide" Target="slides/slide14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Verdana Ref" pitchFamily="34" charset="0"/>
              </a:defRPr>
            </a:lvl1pPr>
          </a:lstStyle>
          <a:p>
            <a:pPr>
              <a:defRPr/>
            </a:pPr>
            <a:fld id="{F4DEEBA2-A40C-4D52-8C21-F4BCB19CA3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96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EF3A5-DF1F-4DF4-BF8F-6EE6B28F094E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4917-1EC1-4A88-9EC4-25177E285B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1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A26DC-960F-4115-BCB5-C435F4857E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3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2049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57A5E95-E1B1-421F-92A8-5855649E93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95CF-A4CE-43C9-AE3B-8FE72543B0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4062-8B7B-40F3-B59C-B33B4B2F4B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3EC9-8E15-4874-9199-7B27FADF02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15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4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28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955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49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64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0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4CF2-E36C-4B47-9DBC-BA76172356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011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3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363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ab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921-4123-4253-886C-5D9DBCB95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108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A5CF-153A-45CD-9295-BE05206F8D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5 HAVO </a:t>
            </a:r>
          </a:p>
        </p:txBody>
      </p:sp>
    </p:spTree>
    <p:extLst>
      <p:ext uri="{BB962C8B-B14F-4D97-AF65-F5344CB8AC3E}">
        <p14:creationId xmlns:p14="http://schemas.microsoft.com/office/powerpoint/2010/main" val="246478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4A32-A746-4D75-8F75-1A6A1C169A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2FDD-E6C5-4DF3-8CCF-698ED3EFA8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E451-A3D0-45D3-9D01-679B57AA4E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322F-FDA1-4E4B-B7A5-C3422A734F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DE06-B54D-45A3-A870-4701B5859C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134"/>
            <a:ext cx="1979712" cy="618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12A7-C791-480C-B546-300DB8CB95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B25-8B26-4E35-BF02-D00CD9B4BC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l-NL"/>
              <a:t>Oktober 2011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6281EE-ECBE-4F2E-A8FD-B46CDCBEB0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229"/>
            <a:ext cx="2121024" cy="66282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47AA5-609A-4BCF-9149-EE553CDBFF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449263" y="444500"/>
            <a:ext cx="8226425" cy="31750"/>
          </a:xfrm>
          <a:prstGeom prst="rect">
            <a:avLst/>
          </a:prstGeom>
          <a:gradFill rotWithShape="0">
            <a:gsLst>
              <a:gs pos="52000">
                <a:srgbClr val="FFC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nl-NL">
              <a:latin typeface="Tahom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5288" y="4445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600" i="1" dirty="0"/>
              <a:t>Voorlichting 3</a:t>
            </a:r>
            <a:r>
              <a:rPr lang="nl-NL" sz="1600" i="1" baseline="0" dirty="0"/>
              <a:t> havo</a:t>
            </a:r>
            <a:endParaRPr lang="nl-NL" sz="1600" i="1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524328" y="56706"/>
            <a:ext cx="1430462" cy="4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7544" y="2060848"/>
            <a:ext cx="7958906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chemeClr val="tx2"/>
                </a:solidFill>
                <a:latin typeface="Verdana" pitchFamily="34" charset="0"/>
              </a:rPr>
              <a:t>Wie niet weet wat ie wil,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r>
              <a:rPr lang="nl-NL" sz="3600" b="1" dirty="0">
                <a:solidFill>
                  <a:schemeClr val="tx2"/>
                </a:solidFill>
                <a:latin typeface="Verdana" pitchFamily="34" charset="0"/>
              </a:rPr>
              <a:t>kan altijd nog alle kanten op</a:t>
            </a: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lnSpc>
                <a:spcPct val="145000"/>
              </a:lnSpc>
              <a:spcBef>
                <a:spcPct val="50000"/>
              </a:spcBef>
            </a:pPr>
            <a:endParaRPr lang="nl-NL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793037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Verdana Ref" pitchFamily="34" charset="0"/>
              </a:rPr>
              <a:t>De </a:t>
            </a:r>
            <a:r>
              <a:rPr lang="en-US" sz="3600" b="1" dirty="0" err="1">
                <a:latin typeface="Verdana Ref" pitchFamily="34" charset="0"/>
              </a:rPr>
              <a:t>studiekeuzecheck</a:t>
            </a:r>
            <a:endParaRPr lang="en-US" sz="3600" b="1" dirty="0">
              <a:latin typeface="Verdana Ref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1412776"/>
            <a:ext cx="89644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l-NL" sz="2800" kern="0" dirty="0">
              <a:solidFill>
                <a:srgbClr val="000099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Screening vooraf</a:t>
            </a:r>
            <a:r>
              <a:rPr lang="nl-NL" sz="1800" kern="0" dirty="0">
                <a:latin typeface="Verdana" pitchFamily="34" charset="0"/>
              </a:rPr>
              <a:t> door middel van tests en persoonlijk gesprek.</a:t>
            </a:r>
            <a:br>
              <a:rPr lang="nl-NL" sz="1800" kern="0" dirty="0">
                <a:latin typeface="Verdana" pitchFamily="34" charset="0"/>
              </a:rPr>
            </a:br>
            <a:r>
              <a:rPr lang="nl-NL" sz="1800" kern="0" dirty="0">
                <a:latin typeface="Verdana" pitchFamily="34" charset="0"/>
              </a:rPr>
              <a:t>Op de site van de opleidingen staat hoe de kandidaten zich kunnen voorbereiden en wanneer de selectiedagen gepland zijn</a:t>
            </a:r>
            <a:br>
              <a:rPr lang="nl-NL" sz="1800" kern="0" dirty="0">
                <a:latin typeface="Verdana" pitchFamily="34" charset="0"/>
              </a:rPr>
            </a:b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Selectiecriteria: </a:t>
            </a:r>
            <a:r>
              <a:rPr lang="nl-NL" sz="1800" kern="0" dirty="0">
                <a:latin typeface="Verdana" pitchFamily="34" charset="0"/>
              </a:rPr>
              <a:t>een opleiding moet tenminste twee kwalitatieve selectiecriteria hanteren en deze mogen niet uitsluitend cognitief zijn</a:t>
            </a:r>
            <a:br>
              <a:rPr lang="nl-NL" sz="1800" kern="0" dirty="0">
                <a:latin typeface="Verdana" pitchFamily="34" charset="0"/>
              </a:rPr>
            </a:b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Advies is echter niet bindend</a:t>
            </a:r>
            <a:br>
              <a:rPr lang="nl-NL" sz="1800" b="1" kern="0" dirty="0">
                <a:latin typeface="Verdana" pitchFamily="34" charset="0"/>
              </a:rPr>
            </a:br>
            <a:endParaRPr lang="nl-NL" sz="1800" b="1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Doel is uitval voorkomen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sz="1800" kern="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b="1" kern="0" dirty="0">
                <a:latin typeface="Verdana" pitchFamily="34" charset="0"/>
              </a:rPr>
              <a:t>Handige sites: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studiekeuze123.nl/studiekeuzecheck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rijksoverheid.nl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duo.nl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icares.com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1800" u="sng" kern="0" dirty="0">
                <a:solidFill>
                  <a:srgbClr val="FFC000"/>
                </a:solidFill>
                <a:latin typeface="Verdana" pitchFamily="34" charset="0"/>
              </a:rPr>
              <a:t>keuzegids.nl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nl-NL" sz="1800" kern="0" dirty="0">
              <a:solidFill>
                <a:srgbClr val="000099"/>
              </a:solidFill>
              <a:latin typeface="Verdana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nl-NL" sz="1200" kern="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467172" y="1556792"/>
            <a:ext cx="82819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 b="1" dirty="0"/>
              <a:t> </a:t>
            </a:r>
            <a:endParaRPr lang="nl-NL" sz="1600" dirty="0"/>
          </a:p>
          <a:p>
            <a:r>
              <a:rPr lang="nl-NL" sz="1600" b="1" dirty="0"/>
              <a:t> </a:t>
            </a:r>
            <a:endParaRPr lang="nl-NL" sz="1600" dirty="0"/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Heb je nog geen DIGID inlogcode met sms-authentificatie vraag deze dan eerst aan. Je hebt hierbij je burgerservicenummer nodig. Dit nummer staat op je paspoort of identiteitskaart.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DigiD inlogcode aanvragen op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digid.nl</a:t>
            </a:r>
            <a:endParaRPr lang="nl-NL" sz="1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Meld je aan bij studielink voor een opleiding aan het HBO (hogeschool) Bij studielink moet je eerst een gebruikersnaam en een wachtwoord aanvragen en daarna kun je je aanmelden.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Aanmelden via studielink: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studielink.nl </a:t>
            </a:r>
            <a:endParaRPr lang="nl-NL" sz="1600" dirty="0">
              <a:solidFill>
                <a:srgbClr val="FFC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Vraag bij de duo-groep studiefinanciering aan. Hier heb je je digiD -inlogcode met sms-authentificatie nodig.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Aanvragen studiefinanciering: </a:t>
            </a:r>
            <a:r>
              <a:rPr lang="nl-NL" sz="1600" u="sng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duo.nl</a:t>
            </a:r>
            <a:r>
              <a:rPr lang="nl-NL" sz="1600" dirty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20688"/>
            <a:ext cx="8281615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br>
              <a:rPr lang="nl-NL" sz="2000" b="1" dirty="0"/>
            </a:br>
            <a:r>
              <a:rPr lang="nl-NL" sz="2200" b="1" dirty="0">
                <a:latin typeface="Verdana Ref" pitchFamily="34" charset="0"/>
              </a:rPr>
              <a:t>Wat moet de aankomende student achtereenvolgens doen:</a:t>
            </a:r>
            <a:br>
              <a:rPr lang="nl-NL" sz="2200" b="1" dirty="0">
                <a:latin typeface="Verdana Ref" pitchFamily="34" charset="0"/>
              </a:rPr>
            </a:br>
            <a:endParaRPr lang="nl-NL" sz="2200" b="1" dirty="0">
              <a:latin typeface="Verdana Ref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2607" y="620688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Aanmelding MBO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114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Wie?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De leerling zelf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Hoe?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Downloaden </a:t>
            </a:r>
            <a:r>
              <a:rPr lang="en-US" sz="2000" dirty="0">
                <a:latin typeface="Verdana" pitchFamily="34" charset="0"/>
              </a:rPr>
              <a:t>van het </a:t>
            </a:r>
            <a:r>
              <a:rPr lang="en-US" sz="2000" dirty="0" err="1">
                <a:latin typeface="Verdana" pitchFamily="34" charset="0"/>
              </a:rPr>
              <a:t>aanmeldingsformulier</a:t>
            </a:r>
            <a:endParaRPr lang="nl-NL" sz="2000" dirty="0"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Wanneer?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solidFill>
                  <a:srgbClr val="FFC000"/>
                </a:solidFill>
                <a:latin typeface="Verdana" pitchFamily="34" charset="0"/>
              </a:rPr>
              <a:t>Voor 1 april 2024 </a:t>
            </a:r>
            <a:r>
              <a:rPr lang="nl-NL" sz="2000" dirty="0">
                <a:latin typeface="Verdana" pitchFamily="34" charset="0"/>
              </a:rPr>
              <a:t>– maar hoe eerder hoe beter:  wie het eerst komt wie het eerst maalt  op het MBO !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Waar?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2000" dirty="0">
                <a:latin typeface="Verdana" pitchFamily="34" charset="0"/>
              </a:rPr>
              <a:t>Opleiding naar keuze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868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Alternatieven: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340768"/>
            <a:ext cx="7467600" cy="4724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5</a:t>
            </a:r>
            <a:r>
              <a:rPr lang="en-US" sz="2800" dirty="0">
                <a:latin typeface="Verdana" pitchFamily="34" charset="0"/>
              </a:rPr>
              <a:t> </a:t>
            </a:r>
            <a:r>
              <a:rPr lang="nl-NL" sz="2800" dirty="0">
                <a:latin typeface="Verdana" pitchFamily="34" charset="0"/>
              </a:rPr>
              <a:t>VWO: uitstel van keuze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MBO: betere ondergrond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Sociaal-diaconaal jaar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Vrije Hogeschool Driebergen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Profieldeficiëntie wegwerken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Internationale jongerenuitwisseling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Een jaar werken bij Defensie 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Combinatie werken en studeren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868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Handige sites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1800225"/>
            <a:ext cx="7467600" cy="47244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latin typeface="Verdana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projects-abroad.nl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wilweg.nl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studiekeuzekind.nl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epnuffic.nl/tussenjaar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ef.nl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europass.nl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r>
              <a:rPr lang="nl-NL" sz="2800" u="sng" dirty="0">
                <a:solidFill>
                  <a:srgbClr val="FFC000"/>
                </a:solidFill>
                <a:latin typeface="Verdana" pitchFamily="34" charset="0"/>
              </a:rPr>
              <a:t>go-europe.nl/vrijwilligerswerk</a:t>
            </a: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  <a:p>
            <a:pPr marL="0" indent="0" eaLnBrk="1" hangingPunct="1">
              <a:lnSpc>
                <a:spcPct val="115000"/>
              </a:lnSpc>
              <a:buClr>
                <a:schemeClr val="tx1"/>
              </a:buClr>
              <a:buNone/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620688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Belangrijke datum !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8134672" cy="47244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dirty="0">
                <a:latin typeface="Verdana" pitchFamily="34" charset="0"/>
              </a:rPr>
              <a:t>HBO: </a:t>
            </a:r>
          </a:p>
          <a:p>
            <a:pPr lvl="1"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3200" dirty="0">
                <a:latin typeface="Verdana" pitchFamily="34" charset="0"/>
              </a:rPr>
              <a:t>verplicht inschrijven v</a:t>
            </a:r>
            <a:r>
              <a:rPr lang="nl-NL" sz="3200" dirty="0">
                <a:latin typeface="Calibri"/>
                <a:cs typeface="Calibri"/>
              </a:rPr>
              <a:t>óó</a:t>
            </a:r>
            <a:r>
              <a:rPr lang="nl-NL" sz="3200" dirty="0">
                <a:latin typeface="Verdana" pitchFamily="34" charset="0"/>
              </a:rPr>
              <a:t>r 1 mei</a:t>
            </a:r>
          </a:p>
          <a:p>
            <a:pPr lvl="1" eaLnBrk="1" hangingPunct="1">
              <a:lnSpc>
                <a:spcPct val="115000"/>
              </a:lnSpc>
              <a:buClr>
                <a:schemeClr val="tx1"/>
              </a:buClr>
            </a:pPr>
            <a:r>
              <a:rPr lang="nl-NL" sz="3200" dirty="0">
                <a:latin typeface="Verdana" pitchFamily="34" charset="0"/>
              </a:rPr>
              <a:t>opleidingen met NF v</a:t>
            </a:r>
            <a:r>
              <a:rPr lang="nl-NL" sz="3200" dirty="0">
                <a:latin typeface="Calibri"/>
                <a:cs typeface="Calibri"/>
              </a:rPr>
              <a:t>óó</a:t>
            </a:r>
            <a:r>
              <a:rPr lang="nl-NL" sz="3200" dirty="0">
                <a:latin typeface="Verdana" pitchFamily="34" charset="0"/>
              </a:rPr>
              <a:t>r 15 januari</a:t>
            </a:r>
            <a:br>
              <a:rPr lang="nl-NL" sz="3200" dirty="0">
                <a:latin typeface="Verdana" pitchFamily="34" charset="0"/>
              </a:rPr>
            </a:br>
            <a:endParaRPr lang="nl-NL" sz="3200" dirty="0">
              <a:latin typeface="Verdana" pitchFamily="34" charset="0"/>
            </a:endParaRPr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endParaRPr lang="nl-NL" sz="28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617538"/>
            <a:ext cx="8692455" cy="1311264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itchFamily="34" charset="0"/>
              </a:rPr>
              <a:t>Samenvatting Straks Studeren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16832"/>
            <a:ext cx="7772400" cy="4114800"/>
          </a:xfrm>
        </p:spPr>
        <p:txBody>
          <a:bodyPr/>
          <a:lstStyle/>
          <a:p>
            <a:endParaRPr lang="nl-NL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Kies je studie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Zoek uit welk selectiesysteem daarbij hoort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Zoek de aanmelddatum op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/>
              <a:t>Onderneem tijdig actie!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82123"/>
            <a:ext cx="7793037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Verdana" pitchFamily="34" charset="0"/>
              </a:rPr>
              <a:t>Webinar 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25123"/>
            <a:ext cx="8692455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2400" dirty="0">
                <a:cs typeface="Arial"/>
              </a:rPr>
              <a:t>Datum volgt binnenkort via de mail</a:t>
            </a:r>
            <a:endParaRPr lang="nl-NL" sz="2400" dirty="0"/>
          </a:p>
          <a:p>
            <a:pPr>
              <a:buClr>
                <a:schemeClr val="tx1"/>
              </a:buClr>
            </a:pPr>
            <a:r>
              <a:rPr lang="nl-NL" sz="2400" dirty="0"/>
              <a:t>U kunt de uitzending thuis, via de computer bekijken</a:t>
            </a:r>
          </a:p>
          <a:p>
            <a:pPr marL="0" indent="0">
              <a:buClr>
                <a:schemeClr val="tx1"/>
              </a:buClr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79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17538"/>
            <a:ext cx="8620447" cy="1143000"/>
          </a:xfrm>
        </p:spPr>
        <p:txBody>
          <a:bodyPr>
            <a:noAutofit/>
          </a:bodyPr>
          <a:lstStyle/>
          <a:p>
            <a:r>
              <a:rPr lang="nl-NL" sz="3600" b="1" dirty="0">
                <a:latin typeface="Verdana" pitchFamily="34" charset="0"/>
              </a:rPr>
              <a:t>Meeloopdagen en </a:t>
            </a:r>
            <a:r>
              <a:rPr lang="nl-NL" sz="3600" b="1" dirty="0" err="1">
                <a:latin typeface="Verdana" pitchFamily="34" charset="0"/>
              </a:rPr>
              <a:t>proefstuderen</a:t>
            </a:r>
            <a:endParaRPr lang="nl-NL" sz="3600" b="1" dirty="0">
              <a:latin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nl-NL" sz="2800" dirty="0" err="1">
                <a:cs typeface="Arial"/>
              </a:rPr>
              <a:t>Meeloopdag</a:t>
            </a:r>
            <a:r>
              <a:rPr lang="nl-NL" sz="2800" dirty="0">
                <a:cs typeface="Arial"/>
              </a:rPr>
              <a:t>: uw kind loopt mee aan de hand van een eerstejaars student: heel zinvol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nl-NL" sz="2800" dirty="0" err="1">
                <a:cs typeface="Arial"/>
              </a:rPr>
              <a:t>Proefstuderen</a:t>
            </a:r>
            <a:r>
              <a:rPr lang="nl-NL" sz="2800" dirty="0">
                <a:cs typeface="Arial"/>
              </a:rPr>
              <a:t>: wordt verschillend ingevuld (te denken valt aan werkcolleges, hoorcolleges en practica volgen)</a:t>
            </a:r>
          </a:p>
          <a:p>
            <a:pPr>
              <a:buClr>
                <a:schemeClr val="tx1"/>
              </a:buClr>
            </a:pPr>
            <a:endParaRPr lang="nl-NL" sz="2800" dirty="0">
              <a:cs typeface="Arial"/>
            </a:endParaRPr>
          </a:p>
          <a:p>
            <a:pPr>
              <a:buClr>
                <a:schemeClr val="tx1"/>
              </a:buClr>
            </a:pPr>
            <a:r>
              <a:rPr lang="nl-NL" sz="2800" dirty="0">
                <a:cs typeface="Arial"/>
              </a:rPr>
              <a:t>Naast open dagen: warm aanbevolen</a:t>
            </a:r>
          </a:p>
        </p:txBody>
      </p:sp>
    </p:spTree>
    <p:extLst>
      <p:ext uri="{BB962C8B-B14F-4D97-AF65-F5344CB8AC3E}">
        <p14:creationId xmlns:p14="http://schemas.microsoft.com/office/powerpoint/2010/main" val="3477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818767" y="1988841"/>
            <a:ext cx="745037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/>
              <a:t>U kunt mij bereiken via:</a:t>
            </a:r>
          </a:p>
          <a:p>
            <a:pPr algn="ctr"/>
            <a:endParaRPr lang="nl-NL" dirty="0"/>
          </a:p>
          <a:p>
            <a:pPr algn="ctr"/>
            <a:r>
              <a:rPr lang="nl-NL" dirty="0">
                <a:solidFill>
                  <a:srgbClr val="FFC000"/>
                </a:solidFill>
              </a:rPr>
              <a:t>j.vanderbunt@denassau.nl</a:t>
            </a:r>
            <a:r>
              <a:rPr lang="nl-NL" dirty="0"/>
              <a:t> of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/>
            <a:r>
              <a:rPr lang="nl-NL" dirty="0"/>
              <a:t>Telefonisch door laten verbinden via het secretariaat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/>
            <a:r>
              <a:rPr lang="nl-NL" dirty="0"/>
              <a:t>Dank voor uw aandacht.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Drs. J.M.S. van der Bunt, decaan havo</a:t>
            </a:r>
          </a:p>
          <a:p>
            <a:pPr algn="ctr">
              <a:buFont typeface="Arial" charset="0"/>
              <a:buChar char="•"/>
            </a:pPr>
            <a:endParaRPr lang="nl-NL" dirty="0"/>
          </a:p>
          <a:p>
            <a:pPr algn="ctr">
              <a:buFont typeface="Arial" charset="0"/>
              <a:buChar char="•"/>
            </a:pPr>
            <a:endParaRPr lang="nl-NL" dirty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195513" y="836613"/>
            <a:ext cx="504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Vragen 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Afbeel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564904"/>
            <a:ext cx="7116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Lucida Handwriting" panose="03010101010101010101" pitchFamily="66" charset="0"/>
              </a:rPr>
              <a:t>The best is yet to come</a:t>
            </a:r>
          </a:p>
        </p:txBody>
      </p:sp>
    </p:spTree>
    <p:extLst>
      <p:ext uri="{BB962C8B-B14F-4D97-AF65-F5344CB8AC3E}">
        <p14:creationId xmlns:p14="http://schemas.microsoft.com/office/powerpoint/2010/main" val="23054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BD9868-E0B8-B3CA-63A9-BCAAE4C18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er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endParaRPr lang="en-US" dirty="0"/>
          </a:p>
        </p:txBody>
      </p:sp>
      <p:pic>
        <p:nvPicPr>
          <p:cNvPr id="2" name="Afbeelding 1" descr="Afbeelding met clipart, Tekenfilm, illustratie, tekening&#10;&#10;Automatisch gegenereerde beschrijving">
            <a:extLst>
              <a:ext uri="{FF2B5EF4-FFF2-40B4-BE49-F238E27FC236}">
                <a16:creationId xmlns:a16="http://schemas.microsoft.com/office/drawing/2014/main" id="{D50AE020-B6DA-EB44-EF9B-D1F2B77AE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169" y="1600200"/>
            <a:ext cx="6465662" cy="4525963"/>
          </a:xfrm>
          <a:prstGeom prst="rect">
            <a:avLst/>
          </a:prstGeom>
          <a:noFill/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ECA2940-258E-3BBA-9F13-A20D9BD73007}"/>
              </a:ext>
            </a:extLst>
          </p:cNvPr>
          <p:cNvSpPr/>
          <p:nvPr/>
        </p:nvSpPr>
        <p:spPr>
          <a:xfrm>
            <a:off x="323528" y="44624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09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9B1A851-7A3B-9E07-A60F-9D969DCD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1069755"/>
            <a:ext cx="8388424" cy="47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914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79248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nl-NL" sz="3200" b="1" dirty="0">
                <a:latin typeface="Verdana" pitchFamily="34" charset="0"/>
              </a:rPr>
              <a:t>HBO  1  +  2  +  3  +  B          M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nl-NL" sz="3200" dirty="0"/>
              <a:t> </a:t>
            </a:r>
            <a:r>
              <a:rPr lang="en-US" sz="3200" dirty="0"/>
              <a:t> 							  </a:t>
            </a:r>
            <a:r>
              <a:rPr lang="nl-NL" sz="3200" b="1" dirty="0">
                <a:latin typeface="Verdana" pitchFamily="34" charset="0"/>
              </a:rPr>
              <a:t>+?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85800" y="3810000"/>
            <a:ext cx="7620000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nl-NL" sz="3200" b="1" dirty="0">
                <a:latin typeface="Verdana" pitchFamily="34" charset="0"/>
              </a:rPr>
              <a:t>WO	  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1  + </a:t>
            </a:r>
            <a:r>
              <a:rPr lang="en-US" sz="32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2  +  B        </a:t>
            </a:r>
            <a:r>
              <a:rPr lang="en-US" sz="3200" b="1" dirty="0">
                <a:latin typeface="Verdana" pitchFamily="34" charset="0"/>
              </a:rPr>
              <a:t>  </a:t>
            </a:r>
            <a:r>
              <a:rPr lang="nl-NL" sz="3200" b="1" dirty="0">
                <a:latin typeface="Verdana" pitchFamily="34" charset="0"/>
              </a:rPr>
              <a:t>M</a:t>
            </a:r>
          </a:p>
          <a:p>
            <a:pPr lvl="4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</a:pPr>
            <a:r>
              <a:rPr lang="nl-NL" sz="2000" b="1" dirty="0">
                <a:latin typeface="Verdana" pitchFamily="34" charset="0"/>
              </a:rPr>
              <a:t>	         				  </a:t>
            </a:r>
            <a:r>
              <a:rPr lang="en-US" sz="2000" b="1" dirty="0">
                <a:latin typeface="Verdana" pitchFamily="34" charset="0"/>
              </a:rPr>
              <a:t> </a:t>
            </a:r>
            <a:r>
              <a:rPr lang="nl-NL" sz="3200" b="1" dirty="0">
                <a:latin typeface="Verdana" pitchFamily="34" charset="0"/>
              </a:rPr>
              <a:t>+?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nl-NL" sz="3200" dirty="0"/>
              <a:t>							  </a:t>
            </a:r>
            <a:r>
              <a:rPr lang="en-US" sz="3200" dirty="0"/>
              <a:t> </a:t>
            </a:r>
            <a:r>
              <a:rPr lang="nl-NL" sz="3200" b="1" dirty="0">
                <a:latin typeface="Verdana" pitchFamily="34" charset="0"/>
              </a:rPr>
              <a:t>M</a:t>
            </a:r>
            <a:r>
              <a:rPr lang="nl-NL" sz="3200" dirty="0"/>
              <a:t>					   </a:t>
            </a:r>
            <a:r>
              <a:rPr lang="en-US" sz="3200" dirty="0"/>
              <a:t>			 </a:t>
            </a:r>
            <a:r>
              <a:rPr lang="nl-NL" sz="3200" dirty="0"/>
              <a:t> </a:t>
            </a:r>
            <a:r>
              <a:rPr lang="nl-NL" sz="3200" b="1" dirty="0">
                <a:latin typeface="Verdana" pitchFamily="34" charset="0"/>
              </a:rPr>
              <a:t>	</a:t>
            </a:r>
            <a:r>
              <a:rPr lang="nl-NL" sz="3200" b="1" dirty="0">
                <a:solidFill>
                  <a:srgbClr val="000099"/>
                </a:solidFill>
                <a:latin typeface="Verdana" pitchFamily="34" charset="0"/>
              </a:rPr>
              <a:t>						</a:t>
            </a:r>
            <a:r>
              <a:rPr lang="en-US" sz="32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  <a:r>
              <a:rPr lang="nl-NL" sz="32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7391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56388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057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44196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1" name="Rectangle 13"/>
          <p:cNvSpPr>
            <a:spLocks noChangeArrowheads="1"/>
          </p:cNvSpPr>
          <p:nvPr/>
        </p:nvSpPr>
        <p:spPr bwMode="auto">
          <a:xfrm>
            <a:off x="3200400" y="25908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2" name="AutoShape 22"/>
          <p:cNvSpPr>
            <a:spLocks noChangeArrowheads="1"/>
          </p:cNvSpPr>
          <p:nvPr/>
        </p:nvSpPr>
        <p:spPr bwMode="auto">
          <a:xfrm>
            <a:off x="6629400" y="28194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3" name="AutoShape 21"/>
          <p:cNvSpPr>
            <a:spLocks noChangeArrowheads="1"/>
          </p:cNvSpPr>
          <p:nvPr/>
        </p:nvSpPr>
        <p:spPr bwMode="auto">
          <a:xfrm>
            <a:off x="6629400" y="39624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44196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5" name="Rectangle 8"/>
          <p:cNvSpPr>
            <a:spLocks noChangeArrowheads="1"/>
          </p:cNvSpPr>
          <p:nvPr/>
        </p:nvSpPr>
        <p:spPr bwMode="auto">
          <a:xfrm>
            <a:off x="32004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391400" y="50292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3914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638800" y="3810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49" name="AutoShape 23"/>
          <p:cNvSpPr>
            <a:spLocks noChangeArrowheads="1"/>
          </p:cNvSpPr>
          <p:nvPr/>
        </p:nvSpPr>
        <p:spPr bwMode="auto">
          <a:xfrm rot="1866889">
            <a:off x="6548438" y="4681538"/>
            <a:ext cx="542925" cy="198437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 rot="1866889">
            <a:off x="6629400" y="3352800"/>
            <a:ext cx="542925" cy="198438"/>
          </a:xfrm>
          <a:prstGeom prst="rightArrow">
            <a:avLst>
              <a:gd name="adj1" fmla="val 50000"/>
              <a:gd name="adj2" fmla="val 6840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451" name="Rectangle 2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571500"/>
            <a:ext cx="4716463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err="1">
                <a:latin typeface="Verdana" pitchFamily="34" charset="0"/>
              </a:rPr>
              <a:t>BaMa-structuur</a:t>
            </a:r>
            <a:endParaRPr lang="nl-NL" sz="3600" b="1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92696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" pitchFamily="34" charset="0"/>
              </a:rPr>
              <a:t>Geen centrale aanmelding </a:t>
            </a:r>
            <a:br>
              <a:rPr lang="nl-NL" sz="3600" b="1" dirty="0">
                <a:latin typeface="Verdana" pitchFamily="34" charset="0"/>
              </a:rPr>
            </a:br>
            <a:r>
              <a:rPr lang="nl-NL" sz="1600" b="1" dirty="0">
                <a:latin typeface="Verdana" pitchFamily="34" charset="0"/>
              </a:rPr>
              <a:t>Deze lijst is niet uitputtend; er zijn meer studies met speciale selectiecriteria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43664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l-NL" sz="28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Koninklijke marine, Landmacht en Politieschool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Logopedie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Hogere Hotelschool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Verkeersvlieger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Academie voor beeldende kunsten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Conservatorium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2800" dirty="0">
                <a:latin typeface="Verdana" pitchFamily="34" charset="0"/>
              </a:rPr>
              <a:t>Sport en Bewegen/Leraar lichamelijke opvoeding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620688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3600" b="1" dirty="0">
                <a:latin typeface="Verdana Ref" pitchFamily="34" charset="0"/>
              </a:rPr>
              <a:t>Aanmelding HBO</a:t>
            </a:r>
            <a:endParaRPr lang="nl-NL" sz="2400" b="1" dirty="0">
              <a:latin typeface="Verdana Ref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05000"/>
            <a:ext cx="8892480" cy="4114800"/>
          </a:xfrm>
        </p:spPr>
        <p:txBody>
          <a:bodyPr/>
          <a:lstStyle/>
          <a:p>
            <a:pPr marL="0" indent="0" eaLnBrk="1" hangingPunct="1">
              <a:buClr>
                <a:srgbClr val="000099"/>
              </a:buClr>
              <a:buNone/>
            </a:pPr>
            <a:r>
              <a:rPr lang="nl-NL" dirty="0">
                <a:latin typeface="Verdana" pitchFamily="34" charset="0"/>
              </a:rPr>
              <a:t>Soorten opleidingen:</a:t>
            </a:r>
          </a:p>
          <a:p>
            <a:pPr marL="0" indent="0" eaLnBrk="1" hangingPunct="1">
              <a:buClr>
                <a:srgbClr val="000099"/>
              </a:buClr>
              <a:buNone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sz="3200" dirty="0">
                <a:latin typeface="Verdana" pitchFamily="34" charset="0"/>
              </a:rPr>
              <a:t>Zonder numerus fixus </a:t>
            </a:r>
            <a:r>
              <a:rPr lang="nl-NL" dirty="0">
                <a:latin typeface="Verdana" pitchFamily="34" charset="0"/>
              </a:rPr>
              <a:t>(vrije instroom)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nl-NL" dirty="0">
              <a:latin typeface="Verdana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Verdana" pitchFamily="34" charset="0"/>
              </a:rPr>
              <a:t>Met numerus fixus (vooraf vastgestelde instroom)</a:t>
            </a:r>
            <a:endParaRPr lang="nl-NL" sz="3200" dirty="0"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20688"/>
            <a:ext cx="7793037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nl-NL" sz="3600" b="1" dirty="0">
                <a:latin typeface="Verdana Ref" pitchFamily="34" charset="0"/>
              </a:rPr>
              <a:t>Opleidingen zonder numerus fixus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05000"/>
            <a:ext cx="8210872" cy="4114800"/>
          </a:xfrm>
        </p:spPr>
        <p:txBody>
          <a:bodyPr/>
          <a:lstStyle/>
          <a:p>
            <a:pPr marL="0" indent="0" eaLnBrk="1" hangingPunct="1">
              <a:buClr>
                <a:srgbClr val="000099"/>
              </a:buClr>
              <a:buNone/>
            </a:pPr>
            <a:endParaRPr lang="nl-NL" sz="1600" b="1" dirty="0">
              <a:solidFill>
                <a:srgbClr val="000099"/>
              </a:solidFill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nl-NL" dirty="0">
                <a:latin typeface="Verdana Ref"/>
                <a:ea typeface="+mj-ea"/>
                <a:cs typeface="+mj-cs"/>
              </a:rPr>
              <a:t>Vóór 1 mei 2024 aanmelden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nl-NL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nl-NL" dirty="0">
                <a:latin typeface="Verdana Ref" pitchFamily="34" charset="0"/>
                <a:ea typeface="+mj-ea"/>
                <a:cs typeface="+mj-cs"/>
              </a:rPr>
              <a:t>Plaatsing gegarandeerd, ongeacht uitslag studiekeuzecheck</a:t>
            </a:r>
          </a:p>
          <a:p>
            <a:pPr marL="0" indent="0" eaLnBrk="1" hangingPunct="1">
              <a:buClr>
                <a:srgbClr val="000099"/>
              </a:buClr>
              <a:buSzPct val="80000"/>
              <a:buNone/>
            </a:pPr>
            <a:endParaRPr lang="nl-NL" b="1" dirty="0">
              <a:solidFill>
                <a:srgbClr val="000099"/>
              </a:solidFill>
              <a:latin typeface="Verdana Ref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32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620688"/>
            <a:ext cx="864096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nl-NL" sz="3600" b="1" dirty="0">
                <a:latin typeface="Verdana Ref"/>
              </a:rPr>
              <a:t>Opleidingen met </a:t>
            </a:r>
            <a:r>
              <a:rPr lang="nl-NL" sz="3600" b="1" dirty="0" err="1">
                <a:latin typeface="Verdana Ref"/>
              </a:rPr>
              <a:t>numerus</a:t>
            </a:r>
            <a:r>
              <a:rPr lang="nl-NL" sz="3600" b="1" dirty="0">
                <a:latin typeface="Verdana Ref"/>
              </a:rPr>
              <a:t> fixus </a:t>
            </a:r>
            <a:endParaRPr lang="nl-NL" sz="3600" b="1" dirty="0">
              <a:latin typeface="Verdana Ref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22512"/>
            <a:ext cx="8210872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E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lke opleiding met NF selecteert de studenten zelf tot de vooraf vastgestelde capaciteit is bereikt.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b="1" dirty="0">
                <a:latin typeface="Verdana Ref"/>
                <a:ea typeface="+mj-ea"/>
                <a:cs typeface="+mj-cs"/>
              </a:rPr>
              <a:t>Deadline:</a:t>
            </a:r>
            <a:r>
              <a:rPr lang="nl-NL" sz="2000" dirty="0">
                <a:latin typeface="Verdana Ref"/>
                <a:ea typeface="+mj-ea"/>
                <a:cs typeface="+mj-cs"/>
              </a:rPr>
              <a:t> uiterlijk voor 15 januari 2024 aanmelden. </a:t>
            </a:r>
            <a:r>
              <a:rPr lang="nl-NL" sz="2000" b="1" dirty="0">
                <a:latin typeface="Verdana Ref"/>
                <a:ea typeface="+mj-ea"/>
                <a:cs typeface="+mj-cs"/>
              </a:rPr>
              <a:t>Dit is een harde deadline!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Studenten kunnen zich voor </a:t>
            </a: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maximaal 2 NF opleidingen aanmelden+ voor 2 vrije instroom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. 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/>
                <a:ea typeface="+mj-ea"/>
                <a:cs typeface="+mj-cs"/>
              </a:rPr>
              <a:t>Selectiedagen in de maanden </a:t>
            </a:r>
            <a:r>
              <a:rPr lang="nl-NL" sz="2000" b="1" dirty="0">
                <a:latin typeface="Verdana Ref"/>
                <a:ea typeface="+mj-ea"/>
                <a:cs typeface="+mj-cs"/>
              </a:rPr>
              <a:t>februari en maart 2024.</a:t>
            </a:r>
          </a:p>
          <a:p>
            <a:pPr eaLnBrk="1" hangingPunct="1">
              <a:buClr>
                <a:schemeClr val="tx1"/>
              </a:buClr>
            </a:pPr>
            <a:endParaRPr lang="nl-NL" sz="2000" dirty="0">
              <a:latin typeface="Verdana Ref" pitchFamily="34" charset="0"/>
              <a:ea typeface="+mj-ea"/>
              <a:cs typeface="+mj-cs"/>
            </a:endParaRPr>
          </a:p>
          <a:p>
            <a:pPr eaLnBrk="1" hangingPunct="1">
              <a:buClr>
                <a:schemeClr val="tx1"/>
              </a:buClr>
            </a:pP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Kandidaten die een rangnummer hebben dat binnen de capaciteit van de opleiding valt krijgen op </a:t>
            </a:r>
            <a:r>
              <a:rPr lang="nl-NL" sz="2000" b="1" dirty="0">
                <a:latin typeface="Verdana Ref" pitchFamily="34" charset="0"/>
                <a:ea typeface="+mj-ea"/>
                <a:cs typeface="+mj-cs"/>
              </a:rPr>
              <a:t>15 april</a:t>
            </a:r>
            <a:r>
              <a:rPr lang="nl-NL" sz="2000" dirty="0">
                <a:latin typeface="Verdana Ref" pitchFamily="34" charset="0"/>
                <a:ea typeface="+mj-ea"/>
                <a:cs typeface="+mj-cs"/>
              </a:rPr>
              <a:t> een plaats aangeboden.</a:t>
            </a:r>
          </a:p>
        </p:txBody>
      </p:sp>
    </p:spTree>
    <p:extLst>
      <p:ext uri="{BB962C8B-B14F-4D97-AF65-F5344CB8AC3E}">
        <p14:creationId xmlns:p14="http://schemas.microsoft.com/office/powerpoint/2010/main" val="385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 autoUpdateAnimBg="0"/>
    </p:bldLst>
  </p:timing>
</p:sld>
</file>

<file path=ppt/theme/theme1.xml><?xml version="1.0" encoding="utf-8"?>
<a:theme xmlns:a="http://schemas.openxmlformats.org/drawingml/2006/main" name="Mengsels">
  <a:themeElements>
    <a:clrScheme name="Mengsels 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00E4A8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FD1"/>
      </a:accent5>
      <a:accent6>
        <a:srgbClr val="2D2DB9"/>
      </a:accent6>
      <a:hlink>
        <a:srgbClr val="FF5050"/>
      </a:hlink>
      <a:folHlink>
        <a:srgbClr val="FFCF0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engsel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gsel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gsel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4591569AB564C84088E0F7909DE72" ma:contentTypeVersion="8" ma:contentTypeDescription="Een nieuw document maken." ma:contentTypeScope="" ma:versionID="d9271213a60d786c0b9abf1968a9eba7">
  <xsd:schema xmlns:xsd="http://www.w3.org/2001/XMLSchema" xmlns:xs="http://www.w3.org/2001/XMLSchema" xmlns:p="http://schemas.microsoft.com/office/2006/metadata/properties" xmlns:ns3="ed2d531c-0f30-4f80-8401-8384e1f2c3a8" xmlns:ns4="6b2fe91b-c1b4-4a01-876c-935c0f2ac443" targetNamespace="http://schemas.microsoft.com/office/2006/metadata/properties" ma:root="true" ma:fieldsID="184b01790b819876bc49bc8d068039c5" ns3:_="" ns4:_="">
    <xsd:import namespace="ed2d531c-0f30-4f80-8401-8384e1f2c3a8"/>
    <xsd:import namespace="6b2fe91b-c1b4-4a01-876c-935c0f2ac4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d531c-0f30-4f80-8401-8384e1f2c3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fe91b-c1b4-4a01-876c-935c0f2ac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3DAC8-C84F-4635-AA00-3217D0AB8CE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b2fe91b-c1b4-4a01-876c-935c0f2ac443"/>
    <ds:schemaRef ds:uri="ed2d531c-0f30-4f80-8401-8384e1f2c3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24FFB5-35AB-46D6-9CD4-06CC824E4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d531c-0f30-4f80-8401-8384e1f2c3a8"/>
    <ds:schemaRef ds:uri="6b2fe91b-c1b4-4a01-876c-935c0f2ac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E8254C-FE02-416F-A29F-51A8484B7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682</Words>
  <Application>Microsoft Office PowerPoint</Application>
  <PresentationFormat>Diavoorstelling (4:3)</PresentationFormat>
  <Paragraphs>125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Handwriting</vt:lpstr>
      <vt:lpstr>Tahoma</vt:lpstr>
      <vt:lpstr>Verdana</vt:lpstr>
      <vt:lpstr>Verdana Ref</vt:lpstr>
      <vt:lpstr>Wingdings</vt:lpstr>
      <vt:lpstr>Mengsels</vt:lpstr>
      <vt:lpstr>Office Theme</vt:lpstr>
      <vt:lpstr>PowerPoint-presentatie</vt:lpstr>
      <vt:lpstr>PowerPoint-presentatie</vt:lpstr>
      <vt:lpstr>Wat zijn er veel mogelijkheden</vt:lpstr>
      <vt:lpstr>PowerPoint-presentatie</vt:lpstr>
      <vt:lpstr>BaMa-structuur</vt:lpstr>
      <vt:lpstr>Geen centrale aanmelding  Deze lijst is niet uitputtend; er zijn meer studies met speciale selectiecriteria</vt:lpstr>
      <vt:lpstr>Aanmelding HBO</vt:lpstr>
      <vt:lpstr>Opleidingen zonder numerus fixus </vt:lpstr>
      <vt:lpstr>Opleidingen met numerus fixus </vt:lpstr>
      <vt:lpstr>De studiekeuzecheck</vt:lpstr>
      <vt:lpstr> Wat moet de aankomende student achtereenvolgens doen: </vt:lpstr>
      <vt:lpstr>Aanmelding MBO</vt:lpstr>
      <vt:lpstr>Alternatieven:</vt:lpstr>
      <vt:lpstr>Handige sites</vt:lpstr>
      <vt:lpstr>Belangrijke datum !</vt:lpstr>
      <vt:lpstr>Samenvatting Straks Studeren</vt:lpstr>
      <vt:lpstr>Webinar </vt:lpstr>
      <vt:lpstr>Meeloopdagen en proefstuderen</vt:lpstr>
      <vt:lpstr>PowerPoint-presentatie</vt:lpstr>
      <vt:lpstr>PowerPoint-presentatie</vt:lpstr>
    </vt:vector>
  </TitlesOfParts>
  <Company>De Nassau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BaMa-structuur</dc:title>
  <dc:creator>Systeembeheerder</dc:creator>
  <cp:lastModifiedBy>J. van der Bunt</cp:lastModifiedBy>
  <cp:revision>199</cp:revision>
  <dcterms:created xsi:type="dcterms:W3CDTF">2005-09-05T08:37:03Z</dcterms:created>
  <dcterms:modified xsi:type="dcterms:W3CDTF">2023-09-14T06:03:03Z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0x010100C8D4591569AB564C84088E0F7909DE72</vt:lpwstr>
  </property>
</Properties>
</file>