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28"/>
  </p:notesMasterIdLst>
  <p:handoutMasterIdLst>
    <p:handoutMasterId r:id="rId29"/>
  </p:handoutMasterIdLst>
  <p:sldIdLst>
    <p:sldId id="297" r:id="rId5"/>
    <p:sldId id="283" r:id="rId6"/>
    <p:sldId id="298" r:id="rId7"/>
    <p:sldId id="291" r:id="rId8"/>
    <p:sldId id="28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90" r:id="rId22"/>
    <p:sldId id="274" r:id="rId23"/>
    <p:sldId id="282" r:id="rId24"/>
    <p:sldId id="272" r:id="rId25"/>
    <p:sldId id="280" r:id="rId26"/>
    <p:sldId id="296" r:id="rId2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979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0.xml"/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12" Type="http://schemas.openxmlformats.org/officeDocument/2006/relationships/slide" Target="slides/slide19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6" Type="http://schemas.openxmlformats.org/officeDocument/2006/relationships/slide" Target="slides/slide12.xml"/><Relationship Id="rId11" Type="http://schemas.openxmlformats.org/officeDocument/2006/relationships/slide" Target="slides/slide17.xml"/><Relationship Id="rId5" Type="http://schemas.openxmlformats.org/officeDocument/2006/relationships/slide" Target="slides/slide11.xml"/><Relationship Id="rId10" Type="http://schemas.openxmlformats.org/officeDocument/2006/relationships/slide" Target="slides/slide16.xml"/><Relationship Id="rId4" Type="http://schemas.openxmlformats.org/officeDocument/2006/relationships/slide" Target="slides/slide10.xml"/><Relationship Id="rId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BA946-F657-41F6-9F08-DEB33D898B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95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707A-4741-4178-953E-E9AAC5F20DEE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A26DC-960F-4115-BCB5-C435F4857E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8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A26DC-960F-4115-BCB5-C435F4857ED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93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ab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8921-4123-4253-886C-5D9DBCB95C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A5CF-153A-45CD-9295-BE05206F8D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449263" y="444500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5288" y="4445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i="1" dirty="0"/>
              <a:t>Voorlichting 5 HAVO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449263" y="444500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5288" y="4445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i="1" dirty="0"/>
              <a:t>Voorlichting 3</a:t>
            </a:r>
            <a:r>
              <a:rPr lang="nl-NL" sz="1600" i="1" baseline="0" dirty="0"/>
              <a:t> havo</a:t>
            </a:r>
            <a:endParaRPr lang="nl-NL" sz="1600" i="1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24328" y="56706"/>
            <a:ext cx="1430462" cy="4263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73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bt@denassau.n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544" y="2060848"/>
            <a:ext cx="7958906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rgbClr val="008AA5"/>
                </a:solidFill>
                <a:latin typeface="&amp;quot"/>
              </a:rPr>
              <a:t>Wie niet weet wat ie wil,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rgbClr val="008AA5"/>
                </a:solidFill>
                <a:latin typeface="&amp;quot"/>
              </a:rPr>
              <a:t>kan altijd nog alle kanten op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nl-NL" sz="36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nl-NL" sz="36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6697663" cy="525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CM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280920" cy="4114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Toneel en theater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Beeldende kunst en vormgeving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Muziek en dans</a:t>
            </a:r>
          </a:p>
          <a:p>
            <a:pPr eaLnBrk="1" hangingPunct="1"/>
            <a:r>
              <a:rPr lang="nl-NL" sz="2800" dirty="0" err="1">
                <a:solidFill>
                  <a:schemeClr val="tx2"/>
                </a:solidFill>
                <a:latin typeface="Verdana" pitchFamily="34" charset="0"/>
              </a:rPr>
              <a:t>Sociaal-juridische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hulpverlening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Creatieve therapie</a:t>
            </a:r>
          </a:p>
          <a:p>
            <a:pPr eaLnBrk="1" hangingPunct="1"/>
            <a:r>
              <a:rPr lang="nl-NL" sz="2800" dirty="0" err="1">
                <a:solidFill>
                  <a:schemeClr val="tx2"/>
                </a:solidFill>
                <a:latin typeface="Verdana" pitchFamily="34" charset="0"/>
              </a:rPr>
              <a:t>Social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NL" sz="2800" dirty="0" err="1">
                <a:solidFill>
                  <a:schemeClr val="tx2"/>
                </a:solidFill>
                <a:latin typeface="Verdana" pitchFamily="34" charset="0"/>
              </a:rPr>
              <a:t>work</a:t>
            </a: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Sport en bewegen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Rechten</a:t>
            </a:r>
            <a:endParaRPr lang="nl-NL" sz="2800" b="1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r>
              <a:rPr lang="en-US" sz="2800" dirty="0" err="1">
                <a:solidFill>
                  <a:schemeClr val="tx2"/>
                </a:solidFill>
                <a:latin typeface="Verdana" pitchFamily="34" charset="0"/>
              </a:rPr>
              <a:t>Basisonderwijs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Verdana" pitchFamily="34" charset="0"/>
              </a:rPr>
              <a:t>en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</a:rPr>
              <a:t> docent </a:t>
            </a:r>
            <a:r>
              <a:rPr lang="en-US" sz="2800" dirty="0" err="1">
                <a:solidFill>
                  <a:schemeClr val="tx2"/>
                </a:solidFill>
                <a:latin typeface="Verdana" pitchFamily="34" charset="0"/>
              </a:rPr>
              <a:t>tweedegraad</a:t>
            </a:r>
            <a:endParaRPr lang="en-US" sz="2800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br>
              <a:rPr lang="nl-NL" sz="19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16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marL="0" indent="0" eaLnBrk="1" hangingPunct="1">
              <a:buNone/>
            </a:pPr>
            <a:endParaRPr lang="en-US" sz="19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6926263" cy="449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Economie en Maatschappij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7286625" cy="471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Economie</a:t>
            </a:r>
          </a:p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Geschiedenis</a:t>
            </a:r>
          </a:p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Wiskunde A </a:t>
            </a:r>
          </a:p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Bedrijfseconomie, Maatschappijwetenschappen,</a:t>
            </a:r>
            <a:endParaRPr lang="nl-NL" sz="2800" i="1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  Aardrijkskunde, Frans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Duits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64704"/>
            <a:ext cx="66214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08912" cy="4114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Accountancy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Bedrijfskunde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Commerciële economie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Facility Management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Finance &amp; Control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Leisure en Eventmanagement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Hogere Hotelschool</a:t>
            </a:r>
          </a:p>
          <a:p>
            <a:pPr>
              <a:lnSpc>
                <a:spcPct val="130000"/>
              </a:lnSpc>
            </a:pPr>
            <a:r>
              <a:rPr lang="en-US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Business and Management Studies</a:t>
            </a:r>
          </a:p>
          <a:p>
            <a:pPr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Logistiek en Transport</a:t>
            </a:r>
            <a:endParaRPr lang="en-US" sz="3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Ondernemerschap</a:t>
            </a:r>
            <a:r>
              <a:rPr lang="en-US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Retailmanagement</a:t>
            </a:r>
            <a:endParaRPr lang="en-US" sz="3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br>
              <a:rPr lang="en-US" sz="28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5791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Natuur en Gezondheid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7488832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Scheikunde</a:t>
            </a:r>
          </a:p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Biologie</a:t>
            </a:r>
          </a:p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Wiskunde A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B</a:t>
            </a:r>
          </a:p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Aardrijkskunde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Natuurkunde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64704"/>
            <a:ext cx="64690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92088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Ergotherapie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Optometrie 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Verpleegkunde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Fysiotherapie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Podotherapie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Voeding en diëtetiek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Forensisch onderzoek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Milieukunde</a:t>
            </a:r>
          </a:p>
          <a:p>
            <a:pPr marL="0" indent="0" eaLnBrk="1" hangingPunct="1">
              <a:buNone/>
            </a:pPr>
            <a:br>
              <a:rPr lang="nl-NL" sz="14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14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eaLnBrk="1" hangingPunct="1">
              <a:buNone/>
            </a:pP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50974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Natuur en Techniek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6192838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Wiskunde B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Natuurkunde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Scheikunde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Biologie </a:t>
            </a:r>
            <a:r>
              <a:rPr lang="nl-NL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Informatica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764704"/>
            <a:ext cx="6316662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424936" cy="4114800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Autotechniek</a:t>
            </a: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Civiele techniek</a:t>
            </a: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Informatica en informatiekunde</a:t>
            </a: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Levensmiddelentechnologie</a:t>
            </a:r>
          </a:p>
          <a:p>
            <a:pPr eaLnBrk="1" hangingPunct="1"/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Maritieme opleidingen</a:t>
            </a:r>
          </a:p>
          <a:p>
            <a:pPr eaLnBrk="1" hangingPunct="1"/>
            <a:r>
              <a:rPr lang="nl-NL" dirty="0" err="1">
                <a:solidFill>
                  <a:schemeClr val="tx2"/>
                </a:solidFill>
                <a:latin typeface="Verdana" pitchFamily="34" charset="0"/>
              </a:rPr>
              <a:t>Mechatronica</a:t>
            </a: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Technische natuurkunde</a:t>
            </a:r>
          </a:p>
          <a:p>
            <a:pPr eaLnBrk="1" hangingPunct="1"/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Weg- en waterbouwkunde</a:t>
            </a:r>
          </a:p>
          <a:p>
            <a:pPr marL="0" indent="0">
              <a:buNone/>
            </a:pPr>
            <a:br>
              <a:rPr lang="nl-NL" sz="20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18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marL="0" indent="0" eaLnBrk="1" hangingPunct="1">
              <a:buNone/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92696"/>
            <a:ext cx="4716463" cy="677863"/>
          </a:xfrm>
        </p:spPr>
        <p:txBody>
          <a:bodyPr/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Het vrije deel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9200" y="2438400"/>
            <a:ext cx="6953250" cy="29352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Eén keuze-examenvak</a:t>
            </a:r>
          </a:p>
          <a:p>
            <a:pPr eaLnBrk="1" hangingPunct="1"/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	</a:t>
            </a:r>
            <a:r>
              <a:rPr lang="nl-NL" dirty="0" err="1">
                <a:solidFill>
                  <a:schemeClr val="tx2"/>
                </a:solidFill>
                <a:latin typeface="Verdana" pitchFamily="34" charset="0"/>
              </a:rPr>
              <a:t>n.b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. bij CM en EM </a:t>
            </a:r>
            <a:r>
              <a:rPr lang="nl-NL" dirty="0" err="1">
                <a:solidFill>
                  <a:schemeClr val="tx2"/>
                </a:solidFill>
                <a:latin typeface="Verdana" pitchFamily="34" charset="0"/>
              </a:rPr>
              <a:t>géén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natuurkunde </a:t>
            </a:r>
            <a:r>
              <a:rPr lang="nl-NL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scheikunde; </a:t>
            </a:r>
          </a:p>
          <a:p>
            <a:pPr eaLnBrk="1" hangingPunct="1"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	bij CM ook geen wiskunde B</a:t>
            </a:r>
          </a:p>
          <a:p>
            <a:pPr eaLnBrk="1" hangingPunct="1"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nl-NL" dirty="0"/>
              <a:t>Doorstromen naar vwo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9138"/>
            <a:ext cx="8424936" cy="417616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Noodzakelijk in havo-profiel:</a:t>
            </a:r>
          </a:p>
          <a:p>
            <a:pPr>
              <a:buFont typeface="Wingdings" pitchFamily="2" charset="2"/>
              <a:buNone/>
            </a:pP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	-wiskunde A of B</a:t>
            </a: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	-tweede moderne vreemde taal (Frans of Duits) </a:t>
            </a:r>
          </a:p>
          <a:p>
            <a:pPr>
              <a:buFont typeface="Wingdings" pitchFamily="2" charset="2"/>
              <a:buNone/>
            </a:pP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Leerlingen kunnen drempelloos doorstromen, maar wij bevelen dat niet aan. Advies: behoud de tweede vreemde taal</a:t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Ontheffing van de tweede vreemde taal is voor dyslectische leerlingen mogelijk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5021263" cy="677863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Informatiebronnen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03437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Ouders, overige familieleden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mentoren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vakdocenten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www.studiekeuze123.nl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7550" y="2209800"/>
            <a:ext cx="7283450" cy="16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rgbClr val="008AA5"/>
                </a:solidFill>
                <a:latin typeface="&amp;quot"/>
              </a:rPr>
              <a:t>Profielkeuze en vervolgonderwijs </a:t>
            </a:r>
            <a:br>
              <a:rPr lang="nl-NL" sz="3600" b="1" dirty="0">
                <a:solidFill>
                  <a:srgbClr val="008AA5"/>
                </a:solidFill>
                <a:latin typeface="&amp;quot"/>
              </a:rPr>
            </a:br>
            <a:r>
              <a:rPr lang="nl-NL" sz="3600" b="1" dirty="0">
                <a:solidFill>
                  <a:srgbClr val="008AA5"/>
                </a:solidFill>
                <a:latin typeface="&amp;quot"/>
              </a:rPr>
              <a:t>havo 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nl-NL" dirty="0"/>
              <a:t>Overzicht 3 havo en 4 havo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15616" y="1844824"/>
            <a:ext cx="7315200" cy="43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nl-NL" sz="2800" dirty="0"/>
              <a:t>In 3 havo: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 err="1"/>
              <a:t>Experimentenbus</a:t>
            </a:r>
            <a:r>
              <a:rPr lang="nl-NL" sz="2000" dirty="0"/>
              <a:t> </a:t>
            </a:r>
            <a:r>
              <a:rPr lang="nl-NL" sz="2000" dirty="0" err="1"/>
              <a:t>Avans</a:t>
            </a:r>
            <a:endParaRPr lang="nl-N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 err="1"/>
              <a:t>Qompas</a:t>
            </a:r>
            <a:endParaRPr lang="nl-N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Klassikale voorlichting door decaan en vakdocenten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Profielkeuzecarrousel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br>
              <a:rPr lang="nl-NL" sz="2800" dirty="0"/>
            </a:br>
            <a:r>
              <a:rPr lang="nl-NL" sz="2800" dirty="0"/>
              <a:t>In 4 havo: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Informatiemiddag Breda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Bezoek aan </a:t>
            </a:r>
            <a:r>
              <a:rPr lang="nl-NL" sz="2000" dirty="0" err="1"/>
              <a:t>Buas</a:t>
            </a:r>
            <a:endParaRPr lang="nl-N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Open dagen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Meeloopdagen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HBO-oriëntatiemiddag op </a:t>
            </a:r>
            <a:r>
              <a:rPr lang="nl-NL" sz="2000" dirty="0" err="1"/>
              <a:t>Avans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764704"/>
            <a:ext cx="6400800" cy="685800"/>
          </a:xfrm>
        </p:spPr>
        <p:txBody>
          <a:bodyPr/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Keuzebegeleiding klas 3</a:t>
            </a:r>
          </a:p>
        </p:txBody>
      </p:sp>
      <p:graphicFrame>
        <p:nvGraphicFramePr>
          <p:cNvPr id="25652" name="Group 5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730249213"/>
              </p:ext>
            </p:extLst>
          </p:nvPr>
        </p:nvGraphicFramePr>
        <p:xfrm>
          <a:off x="611560" y="1988840"/>
          <a:ext cx="7772400" cy="4965192"/>
        </p:xfrm>
        <a:graphic>
          <a:graphicData uri="http://schemas.openxmlformats.org/drawingml/2006/table">
            <a:tbl>
              <a:tblPr/>
              <a:tblGrid>
                <a:gridCol w="39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Qompas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-profielkeuze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via internet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thuis/school: www.studiekeuze123.nl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Profielkeuzecarrousel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voorlichting nieuwe vakken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Experimentenbus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nl-N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Avans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kennismaking verschillende richtingen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55278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Klassikale voorlichting decaan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keuzeverkenning en mogelijkheden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Klassikale voorlichting vakdocenten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keuzeverkenning en mogelijkheden</a:t>
                      </a:r>
                      <a:endParaRPr kumimoji="0" lang="nl-NL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92696"/>
            <a:ext cx="6515100" cy="720725"/>
          </a:xfrm>
        </p:spPr>
        <p:txBody>
          <a:bodyPr>
            <a:normAutofit fontScale="90000"/>
          </a:bodyPr>
          <a:lstStyle/>
          <a:p>
            <a:r>
              <a:rPr lang="nl-NL" dirty="0"/>
              <a:t>Hoe gaan we te werk ?</a:t>
            </a:r>
          </a:p>
        </p:txBody>
      </p:sp>
      <p:graphicFrame>
        <p:nvGraphicFramePr>
          <p:cNvPr id="4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209425"/>
              </p:ext>
            </p:extLst>
          </p:nvPr>
        </p:nvGraphicFramePr>
        <p:xfrm>
          <a:off x="595649" y="1988840"/>
          <a:ext cx="7992888" cy="4654296"/>
        </p:xfrm>
        <a:graphic>
          <a:graphicData uri="http://schemas.openxmlformats.org/drawingml/2006/table">
            <a:tbl>
              <a:tblPr/>
              <a:tblGrid>
                <a:gridCol w="3563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Individueel gesprek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met decaan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bespreken van de keuze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Voorlichting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vakdocenten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verschil tussen boven- en onderbouw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Advies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vakdocenten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prognose in februari en definitieve keuze eind mei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Individuele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gesprekken met decaan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leerling en/of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ouders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18767" y="1988841"/>
            <a:ext cx="745037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3333CC"/>
                </a:solidFill>
              </a:rPr>
              <a:t>U kunt mij bereiken via:</a:t>
            </a:r>
          </a:p>
          <a:p>
            <a:pPr algn="ctr"/>
            <a:endParaRPr lang="nl-NL" sz="2400" dirty="0">
              <a:solidFill>
                <a:srgbClr val="3333CC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nl-NL" sz="2400" dirty="0">
                <a:solidFill>
                  <a:srgbClr val="3333CC"/>
                </a:solidFill>
                <a:hlinkClick r:id="rId2"/>
              </a:rPr>
              <a:t> j.vanderbunt@denassau.nl</a:t>
            </a:r>
            <a:r>
              <a:rPr lang="nl-NL" sz="2400" dirty="0">
                <a:solidFill>
                  <a:srgbClr val="3333CC"/>
                </a:solidFill>
              </a:rPr>
              <a:t> of</a:t>
            </a:r>
          </a:p>
          <a:p>
            <a:pPr algn="ctr">
              <a:buFont typeface="Arial" charset="0"/>
              <a:buChar char="•"/>
            </a:pPr>
            <a:endParaRPr lang="nl-NL" sz="2400" dirty="0">
              <a:solidFill>
                <a:srgbClr val="3333CC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nl-NL" sz="2400" dirty="0">
                <a:solidFill>
                  <a:srgbClr val="3333CC"/>
                </a:solidFill>
              </a:rPr>
              <a:t> telefonisch via het secretariaat: </a:t>
            </a:r>
            <a:br>
              <a:rPr lang="nl-NL" sz="2400" dirty="0">
                <a:solidFill>
                  <a:srgbClr val="3333CC"/>
                </a:solidFill>
              </a:rPr>
            </a:br>
            <a:r>
              <a:rPr lang="nl-NL" sz="2400" dirty="0">
                <a:solidFill>
                  <a:srgbClr val="3333CC"/>
                </a:solidFill>
              </a:rPr>
              <a:t>tel. 076-5330330</a:t>
            </a:r>
          </a:p>
          <a:p>
            <a:pPr algn="ctr">
              <a:buFont typeface="Arial" charset="0"/>
              <a:buChar char="•"/>
            </a:pPr>
            <a:endParaRPr lang="nl-NL" sz="2400" dirty="0">
              <a:solidFill>
                <a:srgbClr val="3333CC"/>
              </a:solidFill>
            </a:endParaRPr>
          </a:p>
          <a:p>
            <a:pPr algn="ctr"/>
            <a:r>
              <a:rPr lang="nl-NL" sz="2400" dirty="0">
                <a:solidFill>
                  <a:srgbClr val="3333CC"/>
                </a:solidFill>
              </a:rPr>
              <a:t>Dank voor uw aandacht</a:t>
            </a:r>
            <a:br>
              <a:rPr lang="nl-NL" sz="2400" dirty="0">
                <a:solidFill>
                  <a:srgbClr val="0000FF"/>
                </a:solidFill>
              </a:rPr>
            </a:br>
            <a:br>
              <a:rPr lang="nl-NL" sz="2400" dirty="0">
                <a:solidFill>
                  <a:srgbClr val="0000FF"/>
                </a:solidFill>
              </a:rPr>
            </a:br>
            <a:endParaRPr lang="nl-NL" sz="2400" dirty="0">
              <a:solidFill>
                <a:srgbClr val="0000FF"/>
              </a:solidFill>
            </a:endParaRPr>
          </a:p>
          <a:p>
            <a:pPr algn="ctr"/>
            <a:r>
              <a:rPr lang="nl-NL" sz="2400" dirty="0">
                <a:solidFill>
                  <a:srgbClr val="0000FF"/>
                </a:solidFill>
              </a:rPr>
              <a:t>Drs. J.M.S. van der Bunt, decaan havo</a:t>
            </a:r>
          </a:p>
          <a:p>
            <a:pPr algn="ctr">
              <a:buFont typeface="Arial" charset="0"/>
              <a:buChar char="•"/>
            </a:pPr>
            <a:endParaRPr lang="nl-NL" sz="2400" dirty="0">
              <a:solidFill>
                <a:srgbClr val="0000FF"/>
              </a:solidFill>
            </a:endParaRPr>
          </a:p>
          <a:p>
            <a:pPr algn="ctr">
              <a:buFont typeface="Arial" charset="0"/>
              <a:buChar char="•"/>
            </a:pPr>
            <a:endParaRPr lang="nl-NL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8767" y="719246"/>
            <a:ext cx="6516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400" kern="0" dirty="0">
                <a:latin typeface="+mj-lt"/>
                <a:ea typeface="+mj-ea"/>
                <a:cs typeface="+mj-cs"/>
              </a:rPr>
              <a:t>Vragen</a:t>
            </a: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BD9868-E0B8-B3CA-63A9-BCAAE4C1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50AE020-B6DA-EB44-EF9B-D1F2B77A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69" y="1600200"/>
            <a:ext cx="646566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09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59BB02-D9A2-93F2-01EF-29CF81E6C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1" b="4397"/>
          <a:stretch/>
        </p:blipFill>
        <p:spPr>
          <a:xfrm>
            <a:off x="0" y="1196752"/>
            <a:ext cx="9144000" cy="4803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nl-NL"/>
              <a:t>Invoering Vernieuwde </a:t>
            </a:r>
            <a:r>
              <a:rPr lang="nl-NL" dirty="0"/>
              <a:t>Tweede Fase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Aansluiting havo – HBO</a:t>
            </a:r>
          </a:p>
          <a:p>
            <a:r>
              <a:rPr lang="nl-NL" dirty="0"/>
              <a:t>Inspelen op nieuwe maatschappelijke ontwikkelingen</a:t>
            </a:r>
          </a:p>
          <a:p>
            <a:r>
              <a:rPr lang="nl-NL" dirty="0"/>
              <a:t>Waardering niet alleen voor de theoretische kennis; ook vaardigheden zijn van belang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793038" cy="677863"/>
          </a:xfrm>
        </p:spPr>
        <p:txBody>
          <a:bodyPr/>
          <a:lstStyle/>
          <a:p>
            <a:pPr algn="ctr" eaLnBrk="1" hangingPunct="1"/>
            <a:r>
              <a:rPr lang="nl-NL" sz="3600" dirty="0">
                <a:latin typeface="Verdana" pitchFamily="34" charset="0"/>
              </a:rPr>
              <a:t>De praktijk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1828800" y="2057400"/>
            <a:ext cx="63611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			Profielen</a:t>
            </a:r>
          </a:p>
          <a:p>
            <a:pPr algn="ctr" eaLnBrk="1" hangingPunct="1">
              <a:buFont typeface="Wingdings" pitchFamily="2" charset="2"/>
              <a:buNone/>
            </a:pPr>
            <a:endParaRPr lang="nl-NL">
              <a:solidFill>
                <a:schemeClr val="folHlink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Cultuur en Maatschappij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Economie en Maatschappij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Natuur en Gezondheid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Natuur en Techniek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392988" cy="601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l-NL" sz="3600" dirty="0">
                <a:latin typeface="Verdana" pitchFamily="34" charset="0"/>
              </a:rPr>
              <a:t>Inhoud profielen</a:t>
            </a:r>
          </a:p>
        </p:txBody>
      </p:sp>
      <p:pic>
        <p:nvPicPr>
          <p:cNvPr id="6147" name="Picture 5" descr="Afbeeld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44675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308850" cy="1143000"/>
          </a:xfrm>
        </p:spPr>
        <p:txBody>
          <a:bodyPr/>
          <a:lstStyle/>
          <a:p>
            <a:pPr algn="ctr" eaLnBrk="1" hangingPunct="1"/>
            <a:r>
              <a:rPr lang="nl-NL" sz="3600" dirty="0">
                <a:latin typeface="Verdana" pitchFamily="34" charset="0"/>
              </a:rPr>
              <a:t>Gemeenschappelijk deel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2132286"/>
            <a:ext cx="7776864" cy="3697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Nederlands</a:t>
            </a:r>
          </a:p>
          <a:p>
            <a:pPr eaLnBrk="1" hangingPunct="1"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Engels</a:t>
            </a:r>
          </a:p>
          <a:p>
            <a:pPr eaLnBrk="1" hangingPunct="1"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Maatschappijleer</a:t>
            </a: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Culturele en kunstzinnige vorming</a:t>
            </a: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Levensbeschouwing</a:t>
            </a: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Lichamelijke opvoeding</a:t>
            </a:r>
          </a:p>
          <a:p>
            <a:pPr eaLnBrk="1" hangingPunct="1">
              <a:lnSpc>
                <a:spcPct val="120000"/>
              </a:lnSpc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nl-NL" sz="16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sz="16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836712"/>
            <a:ext cx="65452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Cultuur en Maatschappij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133600"/>
            <a:ext cx="8280275" cy="4075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Geschiedenis</a:t>
            </a:r>
          </a:p>
          <a:p>
            <a:pPr eaLnBrk="1" hangingPunct="1"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Frans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Duits</a:t>
            </a:r>
          </a:p>
          <a:p>
            <a:pPr eaLnBrk="1" hangingPunct="1"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Economie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Aardrijkskunde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Maatschappijwetenschappen</a:t>
            </a:r>
          </a:p>
          <a:p>
            <a:pPr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Frans, Duits,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Kunstvak Muziek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 of</a:t>
            </a: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lvl="1">
              <a:lnSpc>
                <a:spcPct val="125000"/>
              </a:lnSpc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Kunstvak</a:t>
            </a:r>
            <a:r>
              <a:rPr lang="nl-NL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Beeldende Vorming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4591569AB564C84088E0F7909DE72" ma:contentTypeVersion="8" ma:contentTypeDescription="Een nieuw document maken." ma:contentTypeScope="" ma:versionID="d9271213a60d786c0b9abf1968a9eba7">
  <xsd:schema xmlns:xsd="http://www.w3.org/2001/XMLSchema" xmlns:xs="http://www.w3.org/2001/XMLSchema" xmlns:p="http://schemas.microsoft.com/office/2006/metadata/properties" xmlns:ns3="ed2d531c-0f30-4f80-8401-8384e1f2c3a8" xmlns:ns4="6b2fe91b-c1b4-4a01-876c-935c0f2ac443" targetNamespace="http://schemas.microsoft.com/office/2006/metadata/properties" ma:root="true" ma:fieldsID="184b01790b819876bc49bc8d068039c5" ns3:_="" ns4:_="">
    <xsd:import namespace="ed2d531c-0f30-4f80-8401-8384e1f2c3a8"/>
    <xsd:import namespace="6b2fe91b-c1b4-4a01-876c-935c0f2ac4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d531c-0f30-4f80-8401-8384e1f2c3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fe91b-c1b4-4a01-876c-935c0f2ac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E53C07-CFD8-4458-A373-A897927C6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d531c-0f30-4f80-8401-8384e1f2c3a8"/>
    <ds:schemaRef ds:uri="6b2fe91b-c1b4-4a01-876c-935c0f2ac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EE63EE-A87D-45B3-A8F2-0F3B8B2DF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47AE9F-1D07-4993-976B-954D52F23ED7}">
  <ds:schemaRefs>
    <ds:schemaRef ds:uri="http://schemas.microsoft.com/office/2006/metadata/properties"/>
    <ds:schemaRef ds:uri="http://purl.org/dc/terms/"/>
    <ds:schemaRef ds:uri="ed2d531c-0f30-4f80-8401-8384e1f2c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b2fe91b-c1b4-4a01-876c-935c0f2ac44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561</Words>
  <Application>Microsoft Office PowerPoint</Application>
  <PresentationFormat>Diavoorstelling (4:3)</PresentationFormat>
  <Paragraphs>161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&amp;quot</vt:lpstr>
      <vt:lpstr>Arial</vt:lpstr>
      <vt:lpstr>Calibri</vt:lpstr>
      <vt:lpstr>Tahoma</vt:lpstr>
      <vt:lpstr>Verdana</vt:lpstr>
      <vt:lpstr>Wingdings</vt:lpstr>
      <vt:lpstr>Office Theme</vt:lpstr>
      <vt:lpstr>PowerPoint-presentatie</vt:lpstr>
      <vt:lpstr>PowerPoint-presentatie</vt:lpstr>
      <vt:lpstr>Wat zijn er veel mogelijkheden</vt:lpstr>
      <vt:lpstr>PowerPoint-presentatie</vt:lpstr>
      <vt:lpstr>Invoering Vernieuwde Tweede Fase</vt:lpstr>
      <vt:lpstr>De praktijk</vt:lpstr>
      <vt:lpstr>Inhoud profielen</vt:lpstr>
      <vt:lpstr>Gemeenschappelijk deel</vt:lpstr>
      <vt:lpstr>Cultuur en Maatschappij</vt:lpstr>
      <vt:lpstr>HBO-opleidingen met CM</vt:lpstr>
      <vt:lpstr>Economie en Maatschappij</vt:lpstr>
      <vt:lpstr>HBO-opleidingen met EM</vt:lpstr>
      <vt:lpstr>Natuur en Gezondheid</vt:lpstr>
      <vt:lpstr>HBO-opleidingen met NG</vt:lpstr>
      <vt:lpstr>Natuur en Techniek</vt:lpstr>
      <vt:lpstr>HBO-opleidingen met NT</vt:lpstr>
      <vt:lpstr>Het vrije deel</vt:lpstr>
      <vt:lpstr>Doorstromen naar vwo</vt:lpstr>
      <vt:lpstr>Informatiebronnen</vt:lpstr>
      <vt:lpstr>Overzicht 3 havo en 4 havo</vt:lpstr>
      <vt:lpstr>Keuzebegeleiding klas 3</vt:lpstr>
      <vt:lpstr>Hoe gaan we te werk ?</vt:lpstr>
      <vt:lpstr>PowerPoint-presentatie</vt:lpstr>
    </vt:vector>
  </TitlesOfParts>
  <Company>De Nassau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Systeembeheerder</dc:creator>
  <cp:lastModifiedBy>J. van der Bunt</cp:lastModifiedBy>
  <cp:revision>154</cp:revision>
  <dcterms:created xsi:type="dcterms:W3CDTF">2005-09-16T07:34:45Z</dcterms:created>
  <dcterms:modified xsi:type="dcterms:W3CDTF">2024-08-28T08:38:57Z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0x010100C8D4591569AB564C84088E0F7909DE72</vt:lpwstr>
  </property>
</Properties>
</file>