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7" r:id="rId5"/>
  </p:sldMasterIdLst>
  <p:sldIdLst>
    <p:sldId id="319" r:id="rId6"/>
    <p:sldId id="329" r:id="rId7"/>
    <p:sldId id="320" r:id="rId8"/>
    <p:sldId id="322" r:id="rId9"/>
    <p:sldId id="323" r:id="rId10"/>
    <p:sldId id="324" r:id="rId11"/>
    <p:sldId id="258" r:id="rId12"/>
    <p:sldId id="272" r:id="rId13"/>
    <p:sldId id="274" r:id="rId14"/>
    <p:sldId id="325" r:id="rId15"/>
    <p:sldId id="317" r:id="rId16"/>
    <p:sldId id="327" r:id="rId17"/>
    <p:sldId id="275" r:id="rId18"/>
    <p:sldId id="328" r:id="rId19"/>
    <p:sldId id="279" r:id="rId20"/>
    <p:sldId id="318" r:id="rId21"/>
    <p:sldId id="321" r:id="rId2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50"/>
    <a:srgbClr val="EC702B"/>
    <a:srgbClr val="2B3451"/>
    <a:srgbClr val="F8C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B084E-F985-4FF7-92D4-3E64278011B8}" v="121" dt="2025-09-03T17:31:39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B2AB084E-F985-4FF7-92D4-3E64278011B8}"/>
    <pc:docChg chg="custSel addSld delSld modSld sldOrd">
      <pc:chgData name="J. Rooijakkers" userId="f858b8da-9540-4ae0-b452-f6619147965b" providerId="ADAL" clId="{B2AB084E-F985-4FF7-92D4-3E64278011B8}" dt="2025-09-03T18:38:04.304" v="240" actId="20577"/>
      <pc:docMkLst>
        <pc:docMk/>
      </pc:docMkLst>
      <pc:sldChg chg="del">
        <pc:chgData name="J. Rooijakkers" userId="f858b8da-9540-4ae0-b452-f6619147965b" providerId="ADAL" clId="{B2AB084E-F985-4FF7-92D4-3E64278011B8}" dt="2025-09-03T13:09:11.735" v="11" actId="47"/>
        <pc:sldMkLst>
          <pc:docMk/>
          <pc:sldMk cId="1514996631" sldId="278"/>
        </pc:sldMkLst>
      </pc:sldChg>
      <pc:sldChg chg="addSp modSp modAnim">
        <pc:chgData name="J. Rooijakkers" userId="f858b8da-9540-4ae0-b452-f6619147965b" providerId="ADAL" clId="{B2AB084E-F985-4FF7-92D4-3E64278011B8}" dt="2025-09-03T13:09:09.502" v="10"/>
        <pc:sldMkLst>
          <pc:docMk/>
          <pc:sldMk cId="3381645041" sldId="279"/>
        </pc:sldMkLst>
        <pc:spChg chg="mod">
          <ac:chgData name="J. Rooijakkers" userId="f858b8da-9540-4ae0-b452-f6619147965b" providerId="ADAL" clId="{B2AB084E-F985-4FF7-92D4-3E64278011B8}" dt="2025-09-03T13:08:53.296" v="8" actId="20577"/>
          <ac:spMkLst>
            <pc:docMk/>
            <pc:sldMk cId="3381645041" sldId="279"/>
            <ac:spMk id="5" creationId="{DCEF4F10-9E28-4459-A3F0-AAB54254DA0A}"/>
          </ac:spMkLst>
        </pc:spChg>
        <pc:picChg chg="add mod">
          <ac:chgData name="J. Rooijakkers" userId="f858b8da-9540-4ae0-b452-f6619147965b" providerId="ADAL" clId="{B2AB084E-F985-4FF7-92D4-3E64278011B8}" dt="2025-09-03T13:08:58.098" v="9"/>
          <ac:picMkLst>
            <pc:docMk/>
            <pc:sldMk cId="3381645041" sldId="279"/>
            <ac:picMk id="2" creationId="{8BBB98F6-2E01-07E0-0CAA-C2E24AABB87D}"/>
          </ac:picMkLst>
        </pc:picChg>
      </pc:sldChg>
      <pc:sldChg chg="modSp modAnim">
        <pc:chgData name="J. Rooijakkers" userId="f858b8da-9540-4ae0-b452-f6619147965b" providerId="ADAL" clId="{B2AB084E-F985-4FF7-92D4-3E64278011B8}" dt="2025-09-03T17:31:39.779" v="191" actId="20577"/>
        <pc:sldMkLst>
          <pc:docMk/>
          <pc:sldMk cId="4173801948" sldId="320"/>
        </pc:sldMkLst>
        <pc:spChg chg="mod">
          <ac:chgData name="J. Rooijakkers" userId="f858b8da-9540-4ae0-b452-f6619147965b" providerId="ADAL" clId="{B2AB084E-F985-4FF7-92D4-3E64278011B8}" dt="2025-09-03T17:31:39.779" v="191" actId="20577"/>
          <ac:spMkLst>
            <pc:docMk/>
            <pc:sldMk cId="4173801948" sldId="320"/>
            <ac:spMk id="3" creationId="{CD22C595-5A9B-4D0A-8520-EFCCE1E1F023}"/>
          </ac:spMkLst>
        </pc:spChg>
      </pc:sldChg>
      <pc:sldChg chg="modSp mod">
        <pc:chgData name="J. Rooijakkers" userId="f858b8da-9540-4ae0-b452-f6619147965b" providerId="ADAL" clId="{B2AB084E-F985-4FF7-92D4-3E64278011B8}" dt="2025-09-03T18:38:04.304" v="240" actId="20577"/>
        <pc:sldMkLst>
          <pc:docMk/>
          <pc:sldMk cId="1354982317" sldId="321"/>
        </pc:sldMkLst>
        <pc:spChg chg="mod">
          <ac:chgData name="J. Rooijakkers" userId="f858b8da-9540-4ae0-b452-f6619147965b" providerId="ADAL" clId="{B2AB084E-F985-4FF7-92D4-3E64278011B8}" dt="2025-09-03T18:38:04.304" v="240" actId="20577"/>
          <ac:spMkLst>
            <pc:docMk/>
            <pc:sldMk cId="1354982317" sldId="321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B2AB084E-F985-4FF7-92D4-3E64278011B8}" dt="2025-09-03T17:31:55.253" v="195" actId="11"/>
        <pc:sldMkLst>
          <pc:docMk/>
          <pc:sldMk cId="216694658" sldId="322"/>
        </pc:sldMkLst>
        <pc:spChg chg="mod">
          <ac:chgData name="J. Rooijakkers" userId="f858b8da-9540-4ae0-b452-f6619147965b" providerId="ADAL" clId="{B2AB084E-F985-4FF7-92D4-3E64278011B8}" dt="2025-09-03T17:31:55.253" v="195" actId="11"/>
          <ac:spMkLst>
            <pc:docMk/>
            <pc:sldMk cId="216694658" sldId="322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B2AB084E-F985-4FF7-92D4-3E64278011B8}" dt="2025-09-03T17:32:13.923" v="196" actId="11"/>
        <pc:sldMkLst>
          <pc:docMk/>
          <pc:sldMk cId="3520917025" sldId="324"/>
        </pc:sldMkLst>
        <pc:spChg chg="mod">
          <ac:chgData name="J. Rooijakkers" userId="f858b8da-9540-4ae0-b452-f6619147965b" providerId="ADAL" clId="{B2AB084E-F985-4FF7-92D4-3E64278011B8}" dt="2025-09-03T17:32:13.923" v="196" actId="11"/>
          <ac:spMkLst>
            <pc:docMk/>
            <pc:sldMk cId="3520917025" sldId="324"/>
            <ac:spMk id="3" creationId="{467518FC-8F35-467E-A26A-AF4B9FD0BA8B}"/>
          </ac:spMkLst>
        </pc:spChg>
      </pc:sldChg>
      <pc:sldChg chg="modSp add mod ord">
        <pc:chgData name="J. Rooijakkers" userId="f858b8da-9540-4ae0-b452-f6619147965b" providerId="ADAL" clId="{B2AB084E-F985-4FF7-92D4-3E64278011B8}" dt="2025-09-03T17:31:44.815" v="194"/>
        <pc:sldMkLst>
          <pc:docMk/>
          <pc:sldMk cId="130580870" sldId="329"/>
        </pc:sldMkLst>
        <pc:spChg chg="mod">
          <ac:chgData name="J. Rooijakkers" userId="f858b8da-9540-4ae0-b452-f6619147965b" providerId="ADAL" clId="{B2AB084E-F985-4FF7-92D4-3E64278011B8}" dt="2025-09-03T17:31:42.911" v="192" actId="5793"/>
          <ac:spMkLst>
            <pc:docMk/>
            <pc:sldMk cId="130580870" sldId="329"/>
            <ac:spMk id="3" creationId="{1CFB1C74-1BAC-9C68-6C43-FA15BE02DCB5}"/>
          </ac:spMkLst>
        </pc:spChg>
      </pc:sldChg>
      <pc:sldChg chg="add del">
        <pc:chgData name="J. Rooijakkers" userId="f858b8da-9540-4ae0-b452-f6619147965b" providerId="ADAL" clId="{B2AB084E-F985-4FF7-92D4-3E64278011B8}" dt="2025-09-03T16:16:37.650" v="117"/>
        <pc:sldMkLst>
          <pc:docMk/>
          <pc:sldMk cId="571734005" sldId="329"/>
        </pc:sldMkLst>
      </pc:sldChg>
      <pc:sldChg chg="add del">
        <pc:chgData name="J. Rooijakkers" userId="f858b8da-9540-4ae0-b452-f6619147965b" providerId="ADAL" clId="{B2AB084E-F985-4FF7-92D4-3E64278011B8}" dt="2025-09-03T16:16:41.537" v="119"/>
        <pc:sldMkLst>
          <pc:docMk/>
          <pc:sldMk cId="1095262653" sldId="32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DC430-776E-4AB6-B6C2-63020A96E76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CD4DFD-D430-4D15-BEB1-52ACC59D4BF7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Leerling </a:t>
          </a:r>
        </a:p>
      </dgm:t>
    </dgm:pt>
    <dgm:pt modelId="{64BD2191-EC3B-4573-857E-EA870F4B2E40}" type="parTrans" cxnId="{B78F8F7C-9C08-4930-BBD8-2CDA8327470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86581A92-A2D2-449E-826E-37331FA24694}" type="sibTrans" cxnId="{B78F8F7C-9C08-4930-BBD8-2CDA8327470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6BC5B031-08C5-4498-96B1-ED09CCE76A0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Ouders</a:t>
          </a:r>
        </a:p>
      </dgm:t>
    </dgm:pt>
    <dgm:pt modelId="{0CC7A1B2-E67A-438E-A086-E7A96A1AC096}" type="parTrans" cxnId="{0B9257C5-8EBA-4B00-973C-C5FCF789D8B8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5EAEE8AC-3C8A-43B6-BA56-E37937B41F53}" type="sibTrans" cxnId="{0B9257C5-8EBA-4B00-973C-C5FCF789D8B8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8DAD9EBD-AEF3-4038-A8C7-5D82F7A8435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School </a:t>
          </a:r>
        </a:p>
      </dgm:t>
    </dgm:pt>
    <dgm:pt modelId="{5DD39813-7A43-4438-831E-34129716811E}" type="parTrans" cxnId="{67155F10-C736-45EF-B3C1-F5EBDABF8B9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00CBF7AB-8BB5-418C-B20D-5F90BC9C52ED}" type="sibTrans" cxnId="{67155F10-C736-45EF-B3C1-F5EBDABF8B9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73A89B10-AA27-4465-981C-39468D1BA2AA}" type="pres">
      <dgm:prSet presAssocID="{01FDC430-776E-4AB6-B6C2-63020A96E769}" presName="Name0" presStyleCnt="0">
        <dgm:presLayoutVars>
          <dgm:dir/>
          <dgm:resizeHandles val="exact"/>
        </dgm:presLayoutVars>
      </dgm:prSet>
      <dgm:spPr/>
    </dgm:pt>
    <dgm:pt modelId="{F8570C38-3FF9-4EFC-9D59-B1FC93FB500F}" type="pres">
      <dgm:prSet presAssocID="{70CD4DFD-D430-4D15-BEB1-52ACC59D4BF7}" presName="node" presStyleLbl="node1" presStyleIdx="0" presStyleCnt="3">
        <dgm:presLayoutVars>
          <dgm:bulletEnabled val="1"/>
        </dgm:presLayoutVars>
      </dgm:prSet>
      <dgm:spPr/>
    </dgm:pt>
    <dgm:pt modelId="{8CCB67DA-2F88-4170-87FD-EB206912886C}" type="pres">
      <dgm:prSet presAssocID="{86581A92-A2D2-449E-826E-37331FA24694}" presName="sibTrans" presStyleLbl="sibTrans2D1" presStyleIdx="0" presStyleCnt="3" custLinFactNeighborX="22166" custLinFactNeighborY="15974"/>
      <dgm:spPr/>
    </dgm:pt>
    <dgm:pt modelId="{54204534-E795-4ADA-89BA-05E21D25EE3C}" type="pres">
      <dgm:prSet presAssocID="{86581A92-A2D2-449E-826E-37331FA24694}" presName="connectorText" presStyleLbl="sibTrans2D1" presStyleIdx="0" presStyleCnt="3"/>
      <dgm:spPr/>
    </dgm:pt>
    <dgm:pt modelId="{23D12FB0-2763-435E-B4B5-5510BC41D73C}" type="pres">
      <dgm:prSet presAssocID="{6BC5B031-08C5-4498-96B1-ED09CCE76A06}" presName="node" presStyleLbl="node1" presStyleIdx="1" presStyleCnt="3">
        <dgm:presLayoutVars>
          <dgm:bulletEnabled val="1"/>
        </dgm:presLayoutVars>
      </dgm:prSet>
      <dgm:spPr/>
    </dgm:pt>
    <dgm:pt modelId="{52C88419-FDF3-442B-A42C-3732ECCA175D}" type="pres">
      <dgm:prSet presAssocID="{5EAEE8AC-3C8A-43B6-BA56-E37937B41F53}" presName="sibTrans" presStyleLbl="sibTrans2D1" presStyleIdx="1" presStyleCnt="3"/>
      <dgm:spPr/>
    </dgm:pt>
    <dgm:pt modelId="{017ABF00-6CE0-4158-A0F9-70041848EF2B}" type="pres">
      <dgm:prSet presAssocID="{5EAEE8AC-3C8A-43B6-BA56-E37937B41F53}" presName="connectorText" presStyleLbl="sibTrans2D1" presStyleIdx="1" presStyleCnt="3"/>
      <dgm:spPr/>
    </dgm:pt>
    <dgm:pt modelId="{91AF5469-037F-4AF0-B8E8-56EFA0CD21F2}" type="pres">
      <dgm:prSet presAssocID="{8DAD9EBD-AEF3-4038-A8C7-5D82F7A84356}" presName="node" presStyleLbl="node1" presStyleIdx="2" presStyleCnt="3">
        <dgm:presLayoutVars>
          <dgm:bulletEnabled val="1"/>
        </dgm:presLayoutVars>
      </dgm:prSet>
      <dgm:spPr/>
    </dgm:pt>
    <dgm:pt modelId="{ED65E2CA-8EBE-4525-A8BE-C89402768955}" type="pres">
      <dgm:prSet presAssocID="{00CBF7AB-8BB5-418C-B20D-5F90BC9C52ED}" presName="sibTrans" presStyleLbl="sibTrans2D1" presStyleIdx="2" presStyleCnt="3" custLinFactNeighborX="-28270" custLinFactNeighborY="15974"/>
      <dgm:spPr/>
    </dgm:pt>
    <dgm:pt modelId="{AD2FA84B-CB29-4D21-8CE1-CA9E182CFB1F}" type="pres">
      <dgm:prSet presAssocID="{00CBF7AB-8BB5-418C-B20D-5F90BC9C52ED}" presName="connectorText" presStyleLbl="sibTrans2D1" presStyleIdx="2" presStyleCnt="3"/>
      <dgm:spPr/>
    </dgm:pt>
  </dgm:ptLst>
  <dgm:cxnLst>
    <dgm:cxn modelId="{30A6DF0F-BFD7-4BC8-83AC-9B20EFC003BB}" type="presOf" srcId="{00CBF7AB-8BB5-418C-B20D-5F90BC9C52ED}" destId="{ED65E2CA-8EBE-4525-A8BE-C89402768955}" srcOrd="0" destOrd="0" presId="urn:microsoft.com/office/officeart/2005/8/layout/cycle7"/>
    <dgm:cxn modelId="{67155F10-C736-45EF-B3C1-F5EBDABF8B9B}" srcId="{01FDC430-776E-4AB6-B6C2-63020A96E769}" destId="{8DAD9EBD-AEF3-4038-A8C7-5D82F7A84356}" srcOrd="2" destOrd="0" parTransId="{5DD39813-7A43-4438-831E-34129716811E}" sibTransId="{00CBF7AB-8BB5-418C-B20D-5F90BC9C52ED}"/>
    <dgm:cxn modelId="{B983942A-D107-47FC-92B8-169A60B2D568}" type="presOf" srcId="{5EAEE8AC-3C8A-43B6-BA56-E37937B41F53}" destId="{017ABF00-6CE0-4158-A0F9-70041848EF2B}" srcOrd="1" destOrd="0" presId="urn:microsoft.com/office/officeart/2005/8/layout/cycle7"/>
    <dgm:cxn modelId="{53151F32-72C0-4FB6-9774-9AB457D13CA3}" type="presOf" srcId="{01FDC430-776E-4AB6-B6C2-63020A96E769}" destId="{73A89B10-AA27-4465-981C-39468D1BA2AA}" srcOrd="0" destOrd="0" presId="urn:microsoft.com/office/officeart/2005/8/layout/cycle7"/>
    <dgm:cxn modelId="{A594B96D-ACD2-47F5-B7FC-F9FCF0EAF765}" type="presOf" srcId="{00CBF7AB-8BB5-418C-B20D-5F90BC9C52ED}" destId="{AD2FA84B-CB29-4D21-8CE1-CA9E182CFB1F}" srcOrd="1" destOrd="0" presId="urn:microsoft.com/office/officeart/2005/8/layout/cycle7"/>
    <dgm:cxn modelId="{AAFB7D73-6DE5-4A88-8E7C-083621E26993}" type="presOf" srcId="{5EAEE8AC-3C8A-43B6-BA56-E37937B41F53}" destId="{52C88419-FDF3-442B-A42C-3732ECCA175D}" srcOrd="0" destOrd="0" presId="urn:microsoft.com/office/officeart/2005/8/layout/cycle7"/>
    <dgm:cxn modelId="{B78F8F7C-9C08-4930-BBD8-2CDA8327470B}" srcId="{01FDC430-776E-4AB6-B6C2-63020A96E769}" destId="{70CD4DFD-D430-4D15-BEB1-52ACC59D4BF7}" srcOrd="0" destOrd="0" parTransId="{64BD2191-EC3B-4573-857E-EA870F4B2E40}" sibTransId="{86581A92-A2D2-449E-826E-37331FA24694}"/>
    <dgm:cxn modelId="{0F996394-5E29-4C38-8743-2727E5CF45CF}" type="presOf" srcId="{86581A92-A2D2-449E-826E-37331FA24694}" destId="{8CCB67DA-2F88-4170-87FD-EB206912886C}" srcOrd="0" destOrd="0" presId="urn:microsoft.com/office/officeart/2005/8/layout/cycle7"/>
    <dgm:cxn modelId="{FC0460B1-BDD3-4D0D-8267-4EED15434661}" type="presOf" srcId="{86581A92-A2D2-449E-826E-37331FA24694}" destId="{54204534-E795-4ADA-89BA-05E21D25EE3C}" srcOrd="1" destOrd="0" presId="urn:microsoft.com/office/officeart/2005/8/layout/cycle7"/>
    <dgm:cxn modelId="{6701E5B9-3D41-4D9E-B0E0-00BA8EAAEB31}" type="presOf" srcId="{70CD4DFD-D430-4D15-BEB1-52ACC59D4BF7}" destId="{F8570C38-3FF9-4EFC-9D59-B1FC93FB500F}" srcOrd="0" destOrd="0" presId="urn:microsoft.com/office/officeart/2005/8/layout/cycle7"/>
    <dgm:cxn modelId="{0B9257C5-8EBA-4B00-973C-C5FCF789D8B8}" srcId="{01FDC430-776E-4AB6-B6C2-63020A96E769}" destId="{6BC5B031-08C5-4498-96B1-ED09CCE76A06}" srcOrd="1" destOrd="0" parTransId="{0CC7A1B2-E67A-438E-A086-E7A96A1AC096}" sibTransId="{5EAEE8AC-3C8A-43B6-BA56-E37937B41F53}"/>
    <dgm:cxn modelId="{16A159E1-CB97-4FC9-9BAE-CE9CACC83D7F}" type="presOf" srcId="{6BC5B031-08C5-4498-96B1-ED09CCE76A06}" destId="{23D12FB0-2763-435E-B4B5-5510BC41D73C}" srcOrd="0" destOrd="0" presId="urn:microsoft.com/office/officeart/2005/8/layout/cycle7"/>
    <dgm:cxn modelId="{B6A147EB-2DC9-46BE-A794-81EC5341697D}" type="presOf" srcId="{8DAD9EBD-AEF3-4038-A8C7-5D82F7A84356}" destId="{91AF5469-037F-4AF0-B8E8-56EFA0CD21F2}" srcOrd="0" destOrd="0" presId="urn:microsoft.com/office/officeart/2005/8/layout/cycle7"/>
    <dgm:cxn modelId="{2C498E6E-E566-4635-9CDE-13980DB99ACD}" type="presParOf" srcId="{73A89B10-AA27-4465-981C-39468D1BA2AA}" destId="{F8570C38-3FF9-4EFC-9D59-B1FC93FB500F}" srcOrd="0" destOrd="0" presId="urn:microsoft.com/office/officeart/2005/8/layout/cycle7"/>
    <dgm:cxn modelId="{1E84E657-B261-4DF3-A610-BF6CC624D619}" type="presParOf" srcId="{73A89B10-AA27-4465-981C-39468D1BA2AA}" destId="{8CCB67DA-2F88-4170-87FD-EB206912886C}" srcOrd="1" destOrd="0" presId="urn:microsoft.com/office/officeart/2005/8/layout/cycle7"/>
    <dgm:cxn modelId="{94951F1C-D648-4392-AEED-C717F746D201}" type="presParOf" srcId="{8CCB67DA-2F88-4170-87FD-EB206912886C}" destId="{54204534-E795-4ADA-89BA-05E21D25EE3C}" srcOrd="0" destOrd="0" presId="urn:microsoft.com/office/officeart/2005/8/layout/cycle7"/>
    <dgm:cxn modelId="{AB33CFE7-CFCA-4C0E-92B7-4DBA6CA7F633}" type="presParOf" srcId="{73A89B10-AA27-4465-981C-39468D1BA2AA}" destId="{23D12FB0-2763-435E-B4B5-5510BC41D73C}" srcOrd="2" destOrd="0" presId="urn:microsoft.com/office/officeart/2005/8/layout/cycle7"/>
    <dgm:cxn modelId="{C7133912-4E10-49A5-B51C-8C226470D44F}" type="presParOf" srcId="{73A89B10-AA27-4465-981C-39468D1BA2AA}" destId="{52C88419-FDF3-442B-A42C-3732ECCA175D}" srcOrd="3" destOrd="0" presId="urn:microsoft.com/office/officeart/2005/8/layout/cycle7"/>
    <dgm:cxn modelId="{F35059EB-A766-41BD-94A9-586ED8D9E51C}" type="presParOf" srcId="{52C88419-FDF3-442B-A42C-3732ECCA175D}" destId="{017ABF00-6CE0-4158-A0F9-70041848EF2B}" srcOrd="0" destOrd="0" presId="urn:microsoft.com/office/officeart/2005/8/layout/cycle7"/>
    <dgm:cxn modelId="{BE5B12B7-2002-4B97-B6D0-BAD3C70EA7CC}" type="presParOf" srcId="{73A89B10-AA27-4465-981C-39468D1BA2AA}" destId="{91AF5469-037F-4AF0-B8E8-56EFA0CD21F2}" srcOrd="4" destOrd="0" presId="urn:microsoft.com/office/officeart/2005/8/layout/cycle7"/>
    <dgm:cxn modelId="{1342448D-4C4D-4716-80FC-D7C3B0A1EF8D}" type="presParOf" srcId="{73A89B10-AA27-4465-981C-39468D1BA2AA}" destId="{ED65E2CA-8EBE-4525-A8BE-C89402768955}" srcOrd="5" destOrd="0" presId="urn:microsoft.com/office/officeart/2005/8/layout/cycle7"/>
    <dgm:cxn modelId="{17784061-4D19-477B-B362-9ED0A9296241}" type="presParOf" srcId="{ED65E2CA-8EBE-4525-A8BE-C89402768955}" destId="{AD2FA84B-CB29-4D21-8CE1-CA9E182CFB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0C38-3FF9-4EFC-9D59-B1FC93FB500F}">
      <dsp:nvSpPr>
        <dsp:cNvPr id="0" name=""/>
        <dsp:cNvSpPr/>
      </dsp:nvSpPr>
      <dsp:spPr>
        <a:xfrm>
          <a:off x="2397649" y="1202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Leerling </a:t>
          </a:r>
        </a:p>
      </dsp:txBody>
      <dsp:txXfrm>
        <a:off x="2433565" y="37118"/>
        <a:ext cx="2380671" cy="1154419"/>
      </dsp:txXfrm>
    </dsp:sp>
    <dsp:sp modelId="{8CCB67DA-2F88-4170-87FD-EB206912886C}">
      <dsp:nvSpPr>
        <dsp:cNvPr id="0" name=""/>
        <dsp:cNvSpPr/>
      </dsp:nvSpPr>
      <dsp:spPr>
        <a:xfrm rot="3600000">
          <a:off x="4280651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4409407" y="2307325"/>
        <a:ext cx="1019548" cy="257512"/>
      </dsp:txXfrm>
    </dsp:sp>
    <dsp:sp modelId="{23D12FB0-2763-435E-B4B5-5510BC41D73C}">
      <dsp:nvSpPr>
        <dsp:cNvPr id="0" name=""/>
        <dsp:cNvSpPr/>
      </dsp:nvSpPr>
      <dsp:spPr>
        <a:xfrm>
          <a:off x="442206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Ouders</a:t>
          </a:r>
        </a:p>
      </dsp:txBody>
      <dsp:txXfrm>
        <a:off x="4457980" y="3543507"/>
        <a:ext cx="2380671" cy="1154419"/>
      </dsp:txXfrm>
    </dsp:sp>
    <dsp:sp modelId="{52C88419-FDF3-442B-A42C-3732ECCA175D}">
      <dsp:nvSpPr>
        <dsp:cNvPr id="0" name=""/>
        <dsp:cNvSpPr/>
      </dsp:nvSpPr>
      <dsp:spPr>
        <a:xfrm rot="10800000">
          <a:off x="2985370" y="3906123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 rot="10800000">
        <a:off x="3114126" y="3991961"/>
        <a:ext cx="1019548" cy="257512"/>
      </dsp:txXfrm>
    </dsp:sp>
    <dsp:sp modelId="{91AF5469-037F-4AF0-B8E8-56EFA0CD21F2}">
      <dsp:nvSpPr>
        <dsp:cNvPr id="0" name=""/>
        <dsp:cNvSpPr/>
      </dsp:nvSpPr>
      <dsp:spPr>
        <a:xfrm>
          <a:off x="37323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School </a:t>
          </a:r>
        </a:p>
      </dsp:txBody>
      <dsp:txXfrm>
        <a:off x="409150" y="3543507"/>
        <a:ext cx="2380671" cy="1154419"/>
      </dsp:txXfrm>
    </dsp:sp>
    <dsp:sp modelId="{ED65E2CA-8EBE-4525-A8BE-C89402768955}">
      <dsp:nvSpPr>
        <dsp:cNvPr id="0" name=""/>
        <dsp:cNvSpPr/>
      </dsp:nvSpPr>
      <dsp:spPr>
        <a:xfrm rot="18000000">
          <a:off x="1612138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1740894" y="2307325"/>
        <a:ext cx="1019548" cy="25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7FD599-3908-4FC7-AE69-BFCD6406B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004" y="2206260"/>
            <a:ext cx="5441950" cy="85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C712A"/>
                </a:solidFill>
              </a:defRPr>
            </a:lvl1pPr>
          </a:lstStyle>
          <a:p>
            <a:pPr lvl="0"/>
            <a:r>
              <a:rPr lang="nl-NL" dirty="0"/>
              <a:t>HIER KOMT DE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3626787-646A-47DB-9D31-DB3A06D1B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004" y="3323127"/>
            <a:ext cx="2268293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7C561430-AD9A-40B9-BCD7-D7CFA186C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003" y="4061680"/>
            <a:ext cx="5441950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8CA6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Woensdag 8 augustus 2018</a:t>
            </a:r>
          </a:p>
        </p:txBody>
      </p:sp>
    </p:spTree>
    <p:extLst>
      <p:ext uri="{BB962C8B-B14F-4D97-AF65-F5344CB8AC3E}">
        <p14:creationId xmlns:p14="http://schemas.microsoft.com/office/powerpoint/2010/main" val="25106518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7955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94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419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9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5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16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5543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8F76B-A873-1042-939E-1E932366C76A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B348FDC-879C-844F-B8B6-B08D709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2E313F-6E19-2045-8531-A5151450C1D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FD5E1A49-57F2-C244-8F1D-86EA52FB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9D458-B88A-6449-AB4B-ADD9336F1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9188" y="321178"/>
            <a:ext cx="5053013" cy="60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INHOUDSOPGAVE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8A757B-2EC0-9242-A693-5A24A3C82D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9187" y="1156408"/>
            <a:ext cx="5053013" cy="51036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50"/>
              </a:spcBef>
              <a:buNone/>
              <a:defRPr sz="2400">
                <a:solidFill>
                  <a:srgbClr val="FCC00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Hoofdstuk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2. </a:t>
            </a:r>
            <a:r>
              <a:rPr lang="en-US" dirty="0" err="1"/>
              <a:t>Hoofdstuk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Hoofdstuk</a:t>
            </a:r>
            <a:r>
              <a:rPr lang="en-US" dirty="0"/>
              <a:t> 3</a:t>
            </a:r>
          </a:p>
          <a:p>
            <a:pPr lvl="0"/>
            <a:r>
              <a:rPr lang="en-US" dirty="0"/>
              <a:t>4. </a:t>
            </a:r>
            <a:r>
              <a:rPr lang="en-US" dirty="0" err="1"/>
              <a:t>Hoofdstuk</a:t>
            </a:r>
            <a:r>
              <a:rPr lang="en-US" dirty="0"/>
              <a:t> 4</a:t>
            </a:r>
          </a:p>
          <a:p>
            <a:pPr lvl="0"/>
            <a:r>
              <a:rPr lang="en-US" dirty="0"/>
              <a:t>5.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  <a:p>
            <a:pPr lvl="0"/>
            <a:r>
              <a:rPr lang="en-US" dirty="0"/>
              <a:t>6. </a:t>
            </a:r>
            <a:r>
              <a:rPr lang="en-US" dirty="0" err="1"/>
              <a:t>Hoofdstuk</a:t>
            </a:r>
            <a:r>
              <a:rPr lang="en-US" dirty="0"/>
              <a:t> 6</a:t>
            </a:r>
          </a:p>
          <a:p>
            <a:pPr lvl="0"/>
            <a:r>
              <a:rPr lang="en-US" dirty="0"/>
              <a:t>7. </a:t>
            </a:r>
            <a:r>
              <a:rPr lang="en-US" dirty="0" err="1"/>
              <a:t>Hoofdstuk</a:t>
            </a:r>
            <a:r>
              <a:rPr lang="en-US" dirty="0"/>
              <a:t> 7</a:t>
            </a:r>
          </a:p>
          <a:p>
            <a:pPr lvl="0"/>
            <a:r>
              <a:rPr lang="en-US" dirty="0"/>
              <a:t>8. </a:t>
            </a:r>
            <a:r>
              <a:rPr lang="en-US" dirty="0" err="1"/>
              <a:t>Hoofdstuk</a:t>
            </a:r>
            <a:r>
              <a:rPr lang="en-US" dirty="0"/>
              <a:t> 8</a:t>
            </a:r>
          </a:p>
          <a:p>
            <a:pPr lvl="0"/>
            <a:r>
              <a:rPr lang="en-US" dirty="0"/>
              <a:t>9. </a:t>
            </a:r>
            <a:r>
              <a:rPr lang="en-US" dirty="0" err="1"/>
              <a:t>Hoofdstuk</a:t>
            </a:r>
            <a:r>
              <a:rPr lang="en-US" dirty="0"/>
              <a:t> 9</a:t>
            </a:r>
          </a:p>
          <a:p>
            <a:pPr lvl="0"/>
            <a:r>
              <a:rPr lang="en-US" dirty="0"/>
              <a:t>10. </a:t>
            </a:r>
            <a:r>
              <a:rPr lang="en-US" dirty="0" err="1"/>
              <a:t>Hoofdstuk</a:t>
            </a:r>
            <a:r>
              <a:rPr lang="en-US" dirty="0"/>
              <a:t> 10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C3F261E-84CA-D041-B65F-92569C3F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048247" y="2430160"/>
            <a:ext cx="5938920" cy="17209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00" b="1" i="0" cap="all" baseline="0">
                <a:solidFill>
                  <a:srgbClr val="0193AE"/>
                </a:solidFill>
                <a:latin typeface="Barlow Condensed SemiBold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584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72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7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31106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1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516BA0-6634-884A-9ED9-AFC90ED7E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436" y="5913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6F95E5F-21BE-4B4D-A2B3-9ED7E2252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766" y="2226426"/>
            <a:ext cx="5535613" cy="1880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DIT IS DE TITEL VAN EEN NIEUW HOOFDSTUK GESCHREVEN OVER 3 REGELS.</a:t>
            </a:r>
          </a:p>
        </p:txBody>
      </p:sp>
    </p:spTree>
    <p:extLst>
      <p:ext uri="{BB962C8B-B14F-4D97-AF65-F5344CB8AC3E}">
        <p14:creationId xmlns:p14="http://schemas.microsoft.com/office/powerpoint/2010/main" val="39781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9880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0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9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4732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189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B1A5FC11-F2E3-436B-944D-467A520459D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141B982D-85A9-FA4B-A3E1-5E2D8E4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9" y="414867"/>
            <a:ext cx="229973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5C8DDC9D-8928-6D4E-A5F2-B0CAF240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B3E16-5C87-4342-B8AB-A7E80BEB063D}"/>
              </a:ext>
            </a:extLst>
          </p:cNvPr>
          <p:cNvSpPr txBox="1"/>
          <p:nvPr userDrawn="1"/>
        </p:nvSpPr>
        <p:spPr>
          <a:xfrm>
            <a:off x="822869" y="5795218"/>
            <a:ext cx="152374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Condensed" pitchFamily="2" charset="77"/>
                <a:ea typeface="+mj-ea"/>
                <a:cs typeface="+mj-cs"/>
                <a:sym typeface="Helvetica Light"/>
              </a:rPr>
              <a:t>TTO, GYMNASIUM, ATHENEUM, HAVO EN MAVO</a:t>
            </a:r>
          </a:p>
        </p:txBody>
      </p:sp>
    </p:spTree>
    <p:extLst>
      <p:ext uri="{BB962C8B-B14F-4D97-AF65-F5344CB8AC3E}">
        <p14:creationId xmlns:p14="http://schemas.microsoft.com/office/powerpoint/2010/main" val="15040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">
            <a:extLst>
              <a:ext uri="{FF2B5EF4-FFF2-40B4-BE49-F238E27FC236}">
                <a16:creationId xmlns:a16="http://schemas.microsoft.com/office/drawing/2014/main" id="{23170CCD-1247-6249-AC23-A735D0CA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B7EE-A557-1B42-A9EF-32F36FEA75D1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2374E0-1D17-3A41-ACF2-ED00D9140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57A9A4A-BF95-5C44-852F-39F9E616DF3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20" name="pasted-image.pdf">
            <a:extLst>
              <a:ext uri="{FF2B5EF4-FFF2-40B4-BE49-F238E27FC236}">
                <a16:creationId xmlns:a16="http://schemas.microsoft.com/office/drawing/2014/main" id="{1619CD61-FA9F-3441-B142-CEA5D905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27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7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C3BC94CB-BA4D-F24F-AEAF-FDECAB88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567" y="4676876"/>
            <a:ext cx="3276601" cy="327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75921584-4A26-0947-B6D4-61CFF56F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66" y="-1279285"/>
            <a:ext cx="3855354" cy="7057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1C92548-7822-6D47-A8D6-1BDCFD15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582" y="6132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J.rooijakkers@denassau.n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EDD68D-7392-40B7-BBAC-CFDF7D8E2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004" y="2206259"/>
            <a:ext cx="8388156" cy="1034881"/>
          </a:xfrm>
        </p:spPr>
        <p:txBody>
          <a:bodyPr/>
          <a:lstStyle/>
          <a:p>
            <a:r>
              <a:rPr lang="nl-NL" dirty="0"/>
              <a:t>Ouderavond mavo 4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F4096-8998-42FD-B2AF-BF70D2119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B9C6EDD6-0D89-4CC0-9591-5E8E0A5BD406}" type="datetime2">
              <a:rPr lang="nl-NL" smtClean="0"/>
              <a:t>woensdag 3 september 2025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35D0608-9246-E910-2315-D04E08684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592" y="3379286"/>
            <a:ext cx="2268293" cy="475150"/>
          </a:xfrm>
        </p:spPr>
        <p:txBody>
          <a:bodyPr/>
          <a:lstStyle/>
          <a:p>
            <a:r>
              <a:rPr lang="nl-NL" dirty="0"/>
              <a:t>Welkom! </a:t>
            </a:r>
          </a:p>
        </p:txBody>
      </p:sp>
    </p:spTree>
    <p:extLst>
      <p:ext uri="{BB962C8B-B14F-4D97-AF65-F5344CB8AC3E}">
        <p14:creationId xmlns:p14="http://schemas.microsoft.com/office/powerpoint/2010/main" val="21923495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F84C-8C55-0B94-B7A1-D2CA81B3A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D494F2-FE0F-B71E-8A6C-D447E857FB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267" y="1084602"/>
            <a:ext cx="11524153" cy="36729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solidFill>
                  <a:srgbClr val="2B3451"/>
                </a:solidFill>
              </a:rPr>
              <a:t>Mavo-diploma</a:t>
            </a:r>
            <a:r>
              <a:rPr lang="nl-NL" sz="2800" dirty="0">
                <a:solidFill>
                  <a:srgbClr val="2B3451"/>
                </a:solidFill>
              </a:rPr>
              <a:t> mét extra vak </a:t>
            </a:r>
          </a:p>
          <a:p>
            <a:pPr marL="628650" lvl="1" indent="-285750"/>
            <a:r>
              <a:rPr lang="nl-NL" sz="2400" b="0" dirty="0">
                <a:solidFill>
                  <a:srgbClr val="2B3451"/>
                </a:solidFill>
              </a:rPr>
              <a:t>Dit is in de profielkeuze van M3 al aangegeven door leerlingen</a:t>
            </a:r>
          </a:p>
          <a:p>
            <a:pPr marL="628650" lvl="1" indent="-285750"/>
            <a:r>
              <a:rPr lang="nl-NL" sz="2400" b="0" dirty="0">
                <a:solidFill>
                  <a:srgbClr val="2B3451"/>
                </a:solidFill>
              </a:rPr>
              <a:t>Leerling doet in 7 vakken Centraal Eindexamen </a:t>
            </a:r>
          </a:p>
          <a:p>
            <a:pPr marL="628650" lvl="1" indent="-285750"/>
            <a:r>
              <a:rPr lang="nl-NL" sz="2400" b="0" dirty="0">
                <a:solidFill>
                  <a:srgbClr val="2B3451"/>
                </a:solidFill>
              </a:rPr>
              <a:t>Met het extra vak maakt het gemiddelde op het diploma niet meer uit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solidFill>
                  <a:srgbClr val="2B3451"/>
                </a:solidFill>
              </a:rPr>
              <a:t>Mavo-diploma</a:t>
            </a:r>
            <a:r>
              <a:rPr lang="nl-NL" sz="2800" dirty="0">
                <a:solidFill>
                  <a:srgbClr val="2B3451"/>
                </a:solidFill>
              </a:rPr>
              <a:t> zonder extra vak </a:t>
            </a:r>
          </a:p>
          <a:p>
            <a:pPr marL="857250" lvl="1" indent="-514350"/>
            <a:r>
              <a:rPr lang="nl-NL" sz="2400" b="0" dirty="0">
                <a:solidFill>
                  <a:srgbClr val="2B3451"/>
                </a:solidFill>
              </a:rPr>
              <a:t>Leerling doet in 6 vakken Centraal Eindexamen </a:t>
            </a:r>
          </a:p>
          <a:p>
            <a:pPr marL="857250" lvl="1" indent="-514350"/>
            <a:r>
              <a:rPr lang="nl-NL" sz="2400" b="0" dirty="0">
                <a:solidFill>
                  <a:srgbClr val="2B3451"/>
                </a:solidFill>
              </a:rPr>
              <a:t>Leerling heeft na het Centrale Eindexamen op cijferlijst een niet-afgerond gemiddelde van een 6,80.</a:t>
            </a:r>
          </a:p>
          <a:p>
            <a:pPr marL="857250" lvl="1" indent="-514350"/>
            <a:r>
              <a:rPr lang="nl-NL" sz="2400" b="0" dirty="0">
                <a:solidFill>
                  <a:srgbClr val="2B3451"/>
                </a:solidFill>
              </a:rPr>
              <a:t>Mocht leerling dus niet hebben voldaan aan voorwaarde extra vak in M3 of dit schooljaar besluiten een toekomst op de havo te ambiëren, dan is die mogelijkheid er nog </a:t>
            </a:r>
          </a:p>
          <a:p>
            <a:pPr marL="857250" lvl="1" indent="-514350"/>
            <a:r>
              <a:rPr lang="nl-NL" sz="2400" b="0" dirty="0">
                <a:solidFill>
                  <a:srgbClr val="2B3451"/>
                </a:solidFill>
              </a:rPr>
              <a:t>Leerling weet dus pas ná uitslag Centrale Eindexamen waar hij/zij aan toe is.. </a:t>
            </a:r>
          </a:p>
          <a:p>
            <a:pPr marL="857250" lvl="1" indent="-514350"/>
            <a:endParaRPr lang="nl-NL" sz="2400" b="0" dirty="0">
              <a:solidFill>
                <a:srgbClr val="2B3451"/>
              </a:solidFill>
            </a:endParaRPr>
          </a:p>
          <a:p>
            <a:pPr lvl="1" indent="0">
              <a:buNone/>
            </a:pPr>
            <a:r>
              <a:rPr lang="nl-NL" sz="2400" dirty="0">
                <a:solidFill>
                  <a:srgbClr val="2B3451"/>
                </a:solidFill>
              </a:rPr>
              <a:t>In beide gevallen moet de profielkeuze voor op de havo dit schooljaar worden gemaakt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41E3D68-693D-B7FB-2D61-F926309BBF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1032" y="510506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Keuze voor havo </a:t>
            </a:r>
          </a:p>
        </p:txBody>
      </p:sp>
    </p:spTree>
    <p:extLst>
      <p:ext uri="{BB962C8B-B14F-4D97-AF65-F5344CB8AC3E}">
        <p14:creationId xmlns:p14="http://schemas.microsoft.com/office/powerpoint/2010/main" val="37438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283" y="1717146"/>
            <a:ext cx="5914717" cy="49547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Praktisch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Beroepsgericht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Stages en werkopdrachten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Meestal in drie jaar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Doorstroom naar werk of HBO </a:t>
            </a:r>
          </a:p>
          <a:p>
            <a:pPr marL="628650" lvl="1" indent="-285750"/>
            <a:endParaRPr lang="nl-NL" sz="1700" b="0" dirty="0">
              <a:solidFill>
                <a:srgbClr val="31436D"/>
              </a:solidFill>
              <a:latin typeface="+mn-lt"/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  <a:latin typeface="+mn-lt"/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  <a:latin typeface="+mn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Mbo of Havo?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460449E-6776-FFDE-0452-00527B6924B8}"/>
              </a:ext>
            </a:extLst>
          </p:cNvPr>
          <p:cNvSpPr txBox="1">
            <a:spLocks/>
          </p:cNvSpPr>
          <p:nvPr/>
        </p:nvSpPr>
        <p:spPr>
          <a:xfrm>
            <a:off x="6547427" y="1640608"/>
            <a:ext cx="5644573" cy="4954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Theoretisch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Algemene vakken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Klassikaal </a:t>
            </a:r>
            <a:r>
              <a:rPr kumimoji="0" lang="nl-NL" sz="3000" b="0" i="1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schools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rgbClr val="F6772D"/>
              </a:solidFill>
              <a:effectLst/>
              <a:uLnTx/>
              <a:uFillTx/>
              <a:latin typeface="Muli SemiBold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Idealiter</a:t>
            </a:r>
            <a:r>
              <a:rPr kumimoji="0" lang="nl-NL" sz="3000" b="0" i="0" u="none" strike="noStrike" kern="1200" cap="none" spc="0" normalizeH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 in twee jaar, maar vaak drie jaar.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rgbClr val="F6772D"/>
              </a:solidFill>
              <a:effectLst/>
              <a:uLnTx/>
              <a:uFillTx/>
              <a:latin typeface="Muli SemiBold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Doorstroom naar HBO of werk 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5B573EA6-C506-BB6C-DB4A-4E440FF1C991}"/>
              </a:ext>
            </a:extLst>
          </p:cNvPr>
          <p:cNvSpPr txBox="1">
            <a:spLocks/>
          </p:cNvSpPr>
          <p:nvPr/>
        </p:nvSpPr>
        <p:spPr>
          <a:xfrm>
            <a:off x="199972" y="1131261"/>
            <a:ext cx="5090514" cy="649168"/>
          </a:xfrm>
          <a:prstGeom prst="rect">
            <a:avLst/>
          </a:prstGeom>
          <a:solidFill>
            <a:srgbClr val="007E95"/>
          </a:solidFill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Mbo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31436D"/>
                </a:solidFill>
                <a:effectLst/>
                <a:uLnTx/>
                <a:uFillTx/>
                <a:latin typeface="Muli SemiBold"/>
              </a:rPr>
              <a:t>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418281B-1B26-781C-8918-EE60A8FB5007}"/>
              </a:ext>
            </a:extLst>
          </p:cNvPr>
          <p:cNvSpPr txBox="1">
            <a:spLocks/>
          </p:cNvSpPr>
          <p:nvPr/>
        </p:nvSpPr>
        <p:spPr>
          <a:xfrm>
            <a:off x="6347875" y="1125969"/>
            <a:ext cx="5644573" cy="649168"/>
          </a:xfrm>
          <a:prstGeom prst="rect">
            <a:avLst/>
          </a:prstGeom>
          <a:solidFill>
            <a:srgbClr val="F6772D"/>
          </a:solidFill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31436D"/>
                </a:solidFill>
                <a:effectLst/>
                <a:uLnTx/>
                <a:uFillTx/>
                <a:latin typeface="Muli SemiBold"/>
              </a:rPr>
              <a:t>Havo 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31436D"/>
                </a:solidFill>
                <a:effectLst/>
                <a:uLnTx/>
                <a:uFillTx/>
                <a:latin typeface="Muli SemiBold"/>
              </a:rPr>
              <a:t> 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B892202-C9AE-7479-AE66-6CB93D1E1D1D}"/>
              </a:ext>
            </a:extLst>
          </p:cNvPr>
          <p:cNvSpPr txBox="1">
            <a:spLocks/>
          </p:cNvSpPr>
          <p:nvPr/>
        </p:nvSpPr>
        <p:spPr bwMode="auto">
          <a:xfrm>
            <a:off x="1164569" y="5395168"/>
            <a:ext cx="5844794" cy="4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Ook als leerling naar de Havo wil </a:t>
            </a:r>
            <a:r>
              <a:rPr kumimoji="0" lang="nl-NL" sz="2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moet</a:t>
            </a: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 </a:t>
            </a:r>
            <a:r>
              <a:rPr lang="nl-NL" sz="2900" b="1" dirty="0">
                <a:solidFill>
                  <a:srgbClr val="FF0000"/>
                </a:solidFill>
                <a:latin typeface="Muli SemiBold"/>
              </a:rPr>
              <a:t>hij/zij</a:t>
            </a: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 inschrijven voor een Mbo-opleiding!</a:t>
            </a:r>
          </a:p>
        </p:txBody>
      </p:sp>
    </p:spTree>
    <p:extLst>
      <p:ext uri="{BB962C8B-B14F-4D97-AF65-F5344CB8AC3E}">
        <p14:creationId xmlns:p14="http://schemas.microsoft.com/office/powerpoint/2010/main" val="23558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7156-A205-75B5-DDA8-1FFA94BB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9B1EA8-BCF4-9B5F-6E0E-B8E51EDFC6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00" y="1084602"/>
            <a:ext cx="10324364" cy="36729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>
                <a:solidFill>
                  <a:srgbClr val="2B3451"/>
                </a:solidFill>
              </a:rPr>
              <a:t>Wanneer?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B3451"/>
                </a:solidFill>
                <a:latin typeface="+mn-lt"/>
              </a:rPr>
              <a:t>Inschrijven voor een Mbo kan vanaf 1 oktober/november tot 1 april</a:t>
            </a:r>
            <a:r>
              <a:rPr lang="nl-NL" sz="2400" b="0" dirty="0">
                <a:solidFill>
                  <a:srgbClr val="2B3451"/>
                </a:solidFill>
                <a:latin typeface="+mn-lt"/>
              </a:rPr>
              <a:t> 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Oktober of november verschilt per Mbo-instelling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Tot 1 april heeft leerling </a:t>
            </a:r>
            <a:r>
              <a:rPr lang="nl-NL" sz="2400" b="0" i="1" dirty="0">
                <a:solidFill>
                  <a:srgbClr val="2B3451"/>
                </a:solidFill>
              </a:rPr>
              <a:t>Recht op Toelating </a:t>
            </a:r>
            <a:endParaRPr lang="nl-NL" sz="2400" b="0" dirty="0">
              <a:solidFill>
                <a:srgbClr val="2B3451"/>
              </a:solidFill>
            </a:endParaRPr>
          </a:p>
          <a:p>
            <a:pPr marL="1028700" lvl="2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School mag leerling (in principe) niet weigeren.  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Aanmelden ná 1 april betekent dat dit recht vervalt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Let op! Een aantal opleidingen heeft een </a:t>
            </a:r>
            <a:r>
              <a:rPr lang="nl-NL" sz="2400" dirty="0" err="1">
                <a:solidFill>
                  <a:srgbClr val="2B3451"/>
                </a:solidFill>
              </a:rPr>
              <a:t>numerus</a:t>
            </a:r>
            <a:r>
              <a:rPr lang="nl-NL" sz="2400" dirty="0">
                <a:solidFill>
                  <a:srgbClr val="2B3451"/>
                </a:solidFill>
              </a:rPr>
              <a:t> fixus</a:t>
            </a:r>
            <a:endParaRPr lang="nl-NL" sz="3500" dirty="0">
              <a:solidFill>
                <a:srgbClr val="2B345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2800" dirty="0">
                <a:solidFill>
                  <a:srgbClr val="2B3451"/>
                </a:solidFill>
              </a:rPr>
              <a:t>Hoe?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B3451"/>
                </a:solidFill>
                <a:latin typeface="+mn-lt"/>
              </a:rPr>
              <a:t>Inschrijven via CAMBO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Via website van mbo-instelling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Digi-D is nodig om aan te kunnen melden 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Na aanmelding levert leerling Digitaal Doorstroomdossier aan </a:t>
            </a:r>
          </a:p>
          <a:p>
            <a:pPr marL="800100" lvl="1" indent="-457200">
              <a:lnSpc>
                <a:spcPct val="100000"/>
              </a:lnSpc>
            </a:pPr>
            <a:r>
              <a:rPr lang="nl-NL" sz="2400" b="0" dirty="0">
                <a:solidFill>
                  <a:srgbClr val="2B3451"/>
                </a:solidFill>
              </a:rPr>
              <a:t>De Nassau is </a:t>
            </a:r>
            <a:r>
              <a:rPr lang="nl-NL" sz="2400" b="0" u="sng" dirty="0">
                <a:solidFill>
                  <a:srgbClr val="2B3451"/>
                </a:solidFill>
              </a:rPr>
              <a:t>niet</a:t>
            </a:r>
            <a:r>
              <a:rPr lang="nl-NL" sz="2400" b="0" dirty="0">
                <a:solidFill>
                  <a:srgbClr val="2B3451"/>
                </a:solidFill>
              </a:rPr>
              <a:t> betrokken bij aanmelden voor mbo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2B3451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50B503C-B88D-CB7E-F3DD-34CE789622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1032" y="510506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Hoe en wanneer inschrijven?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0ADA8D-FAA9-6523-14D1-C15B092B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06" y="3429000"/>
            <a:ext cx="8964394" cy="33072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A180CAD-CDB6-0B25-7414-4CF158ED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327" y="1212980"/>
            <a:ext cx="6118673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Een goede studiekeuze maken 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B48EA8F4-072C-E14E-22E0-18C0FA29AB71}"/>
              </a:ext>
            </a:extLst>
          </p:cNvPr>
          <p:cNvSpPr txBox="1">
            <a:spLocks/>
          </p:cNvSpPr>
          <p:nvPr/>
        </p:nvSpPr>
        <p:spPr>
          <a:xfrm>
            <a:off x="397484" y="1125969"/>
            <a:ext cx="11108638" cy="3941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rgbClr val="31436D"/>
                </a:solidFill>
                <a:latin typeface="Muli  "/>
              </a:rPr>
              <a:t>Omdat er zo veel te kiezen valt, is het belangrijk dat leerlingen tijd en energie steken in het keuzeproces</a:t>
            </a:r>
          </a:p>
          <a:p>
            <a:pPr marL="628650" lvl="1" indent="-285750"/>
            <a:r>
              <a:rPr lang="nl-NL" sz="2400" b="0" dirty="0">
                <a:solidFill>
                  <a:srgbClr val="31436D"/>
                </a:solidFill>
                <a:latin typeface="+mn-lt"/>
              </a:rPr>
              <a:t>Om de kans op een verkeerde studiekeuze (en spijt) te voorkomen.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1436D"/>
                </a:solidFill>
                <a:latin typeface="+mn-lt"/>
              </a:rPr>
              <a:t>Een deel van het proces vindt op school plaats 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Qompas, LOB-methode met </a:t>
            </a:r>
            <a:r>
              <a:rPr lang="nl-NL" sz="2400" b="0" i="1" dirty="0">
                <a:solidFill>
                  <a:srgbClr val="31436D"/>
                </a:solidFill>
                <a:latin typeface="+mn-lt"/>
              </a:rPr>
              <a:t>competentie-, beroepen- en studiekeuzetest.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Gesprekken met decaan en inlezen in studies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Activiteiten tijdens mentoruur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rgbClr val="31436D"/>
                </a:solidFill>
                <a:latin typeface="+mn-lt"/>
              </a:rPr>
              <a:t>Maar, grootste gedeelte van proces vindt buiten school plaats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Bezoeken van Open Dagen/Meeloopdagen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Gesprekken met ouder(s), vrienden en familie</a:t>
            </a:r>
          </a:p>
          <a:p>
            <a:pPr marL="800100" lvl="1" indent="-457200"/>
            <a:r>
              <a:rPr lang="nl-NL" sz="2400" b="0" dirty="0">
                <a:solidFill>
                  <a:srgbClr val="31436D"/>
                </a:solidFill>
                <a:latin typeface="+mn-lt"/>
              </a:rPr>
              <a:t>Ervaringen buiten school (Bijbaan, hobby’s) </a:t>
            </a:r>
          </a:p>
          <a:p>
            <a:pPr marL="800100" lvl="1" indent="-457200"/>
            <a:endParaRPr lang="nl-NL" sz="2600" b="0" dirty="0">
              <a:solidFill>
                <a:srgbClr val="31436D"/>
              </a:solidFill>
              <a:latin typeface="+mn-lt"/>
            </a:endParaRPr>
          </a:p>
          <a:p>
            <a:pPr marL="628650" lvl="1" indent="-285750"/>
            <a:endParaRPr lang="nl-NL" sz="1700" b="0" i="1" dirty="0">
              <a:solidFill>
                <a:srgbClr val="31436D"/>
              </a:solidFill>
              <a:latin typeface="Muli  "/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  <a:latin typeface="Muli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100" dirty="0">
              <a:solidFill>
                <a:srgbClr val="31436D"/>
              </a:solidFill>
              <a:latin typeface="Muli  "/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  <a:latin typeface="Muli  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0B7F23-C138-4D0B-F387-74833522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12" y="2916391"/>
            <a:ext cx="8162417" cy="39416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08C57F-9510-D771-E2ED-A52E3D85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96" y="0"/>
            <a:ext cx="8510133" cy="27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D261-8307-FC2A-9ED7-CE607705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12176D-8D8B-F13A-F442-63D29966B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Rol decaan en rol ouders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EBB9B868-B9B0-F811-F76E-181B23D765C6}"/>
              </a:ext>
            </a:extLst>
          </p:cNvPr>
          <p:cNvSpPr txBox="1">
            <a:spLocks/>
          </p:cNvSpPr>
          <p:nvPr/>
        </p:nvSpPr>
        <p:spPr>
          <a:xfrm>
            <a:off x="397484" y="1125969"/>
            <a:ext cx="8412687" cy="3941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sz="2800" dirty="0">
                <a:solidFill>
                  <a:srgbClr val="31436D"/>
                </a:solidFill>
              </a:rPr>
              <a:t>Decaan </a:t>
            </a:r>
          </a:p>
          <a:p>
            <a:pPr marL="628650" lvl="1" indent="-285750"/>
            <a:r>
              <a:rPr lang="nl-NL" sz="2400" b="0" dirty="0">
                <a:solidFill>
                  <a:srgbClr val="31436D"/>
                </a:solidFill>
              </a:rPr>
              <a:t>Beschikbaar voor álle vragen over de studiekeuze</a:t>
            </a:r>
          </a:p>
          <a:p>
            <a:pPr marL="857250" lvl="2" indent="-285750"/>
            <a:r>
              <a:rPr lang="nl-NL" sz="2400" b="0" dirty="0">
                <a:solidFill>
                  <a:srgbClr val="31436D"/>
                </a:solidFill>
              </a:rPr>
              <a:t>Leerlingen kunnen binnenlopen of mailen </a:t>
            </a:r>
          </a:p>
          <a:p>
            <a:pPr marL="857250" lvl="2" indent="-285750"/>
            <a:r>
              <a:rPr lang="nl-NL" sz="2400" b="0" dirty="0">
                <a:solidFill>
                  <a:srgbClr val="31436D"/>
                </a:solidFill>
              </a:rPr>
              <a:t>Ouders kunnen mailen, bellen of een afspraak maken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Voert gesprekjes met leerlingen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Informeer leerlingen over belangrijke momenten en data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Aanspreekpunt voor leerlingen én ouders als het niet lukt</a:t>
            </a:r>
          </a:p>
          <a:p>
            <a:pPr marL="685800" lvl="1" indent="-342900"/>
            <a:endParaRPr lang="nl-NL" sz="2400" b="0" dirty="0">
              <a:solidFill>
                <a:srgbClr val="31436D"/>
              </a:solidFill>
            </a:endParaRPr>
          </a:p>
          <a:p>
            <a:pPr marL="342900" indent="-342900"/>
            <a:r>
              <a:rPr lang="nl-NL" sz="2800" dirty="0">
                <a:solidFill>
                  <a:srgbClr val="31436D"/>
                </a:solidFill>
              </a:rPr>
              <a:t>Ouders </a:t>
            </a:r>
            <a:r>
              <a:rPr lang="nl-NL" sz="2800" b="0" dirty="0">
                <a:solidFill>
                  <a:srgbClr val="31436D"/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rgbClr val="31436D"/>
                </a:solidFill>
              </a:rPr>
              <a:t>Essentiele, ondersteunende rol in studiekeuzeproces</a:t>
            </a:r>
          </a:p>
          <a:p>
            <a:pPr marL="800100" lvl="1" indent="-457200"/>
            <a:r>
              <a:rPr lang="nl-NL" sz="2000" b="0" dirty="0">
                <a:solidFill>
                  <a:srgbClr val="31436D"/>
                </a:solidFill>
              </a:rPr>
              <a:t>Als gesprekspartner, maar ook in de praktische ondersteuning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rgbClr val="31436D"/>
                </a:solidFill>
              </a:rPr>
              <a:t>Maar ondersteunend is niet dicterend..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0" dirty="0">
              <a:solidFill>
                <a:srgbClr val="31436D"/>
              </a:solidFill>
            </a:endParaRPr>
          </a:p>
          <a:p>
            <a:pPr lvl="2" indent="0">
              <a:buNone/>
            </a:pPr>
            <a:endParaRPr lang="nl-NL" sz="1500" b="0" dirty="0">
              <a:solidFill>
                <a:srgbClr val="31436D"/>
              </a:solidFill>
            </a:endParaRPr>
          </a:p>
          <a:p>
            <a:pPr marL="857250" lvl="2" indent="-285750"/>
            <a:endParaRPr lang="nl-NL" sz="15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1028700" lvl="2" indent="-457200"/>
            <a:endParaRPr lang="nl-NL" sz="2400" b="0" dirty="0">
              <a:solidFill>
                <a:srgbClr val="31436D"/>
              </a:solidFill>
              <a:latin typeface="+mn-lt"/>
            </a:endParaRPr>
          </a:p>
          <a:p>
            <a:pPr marL="857250" lvl="2" indent="-285750"/>
            <a:endParaRPr lang="nl-NL" sz="1500" b="0" i="1" dirty="0">
              <a:solidFill>
                <a:srgbClr val="31436D"/>
              </a:solidFill>
              <a:latin typeface="Muli  "/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  <a:latin typeface="Muli  "/>
            </a:endParaRPr>
          </a:p>
          <a:p>
            <a:pPr marL="685800" lvl="1" indent="-342900"/>
            <a:endParaRPr lang="nl-NL" sz="1700" dirty="0">
              <a:solidFill>
                <a:srgbClr val="31436D"/>
              </a:solidFill>
              <a:latin typeface="Muli  "/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  <a:latin typeface="Muli  "/>
            </a:endParaRPr>
          </a:p>
        </p:txBody>
      </p:sp>
      <p:pic>
        <p:nvPicPr>
          <p:cNvPr id="5" name="Picture 2" descr="Wat is LOB? – Zeeuwse Ambities">
            <a:extLst>
              <a:ext uri="{FF2B5EF4-FFF2-40B4-BE49-F238E27FC236}">
                <a16:creationId xmlns:a16="http://schemas.microsoft.com/office/drawing/2014/main" id="{16ABA732-10F4-2152-42B3-D70E1F6A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16" y="429284"/>
            <a:ext cx="3698631" cy="37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E703A5-868A-3542-1E04-900E22F0F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60" y="6142746"/>
            <a:ext cx="4974540" cy="5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Dedecaan.denassau.nl	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Via </a:t>
            </a:r>
            <a:r>
              <a:rPr lang="nl-NL" sz="2100" b="0" i="1" dirty="0">
                <a:solidFill>
                  <a:srgbClr val="31436D"/>
                </a:solidFill>
              </a:rPr>
              <a:t>leerlingen</a:t>
            </a:r>
            <a:r>
              <a:rPr lang="nl-NL" sz="2100" b="0" dirty="0">
                <a:solidFill>
                  <a:srgbClr val="31436D"/>
                </a:solidFill>
              </a:rPr>
              <a:t> -&gt; </a:t>
            </a:r>
            <a:r>
              <a:rPr lang="nl-NL" sz="2100" b="0" i="1" dirty="0">
                <a:solidFill>
                  <a:srgbClr val="31436D"/>
                </a:solidFill>
              </a:rPr>
              <a:t>Decanaat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Informatie en FAQ’s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Data op een rij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  <a:latin typeface="+mn-lt"/>
              </a:rPr>
              <a:t>Kiesmbo.nl</a:t>
            </a:r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  <a:latin typeface="+mn-lt"/>
              </a:rPr>
              <a:t>Contact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hlinkClick r:id="rId2"/>
              </a:rPr>
              <a:t>J.rooijakkers@denassau.nl</a:t>
            </a:r>
            <a:r>
              <a:rPr lang="nl-NL" sz="2100" b="0" dirty="0">
                <a:solidFill>
                  <a:srgbClr val="31436D"/>
                </a:solidFill>
              </a:rPr>
              <a:t>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Kantoor op de PK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076 5330330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Open Dagen Mbo’s 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Overzicht in de mail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Kijk op de websites van de Mbo’s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Jaarplanning, contact en website</a:t>
            </a:r>
          </a:p>
        </p:txBody>
      </p:sp>
      <p:pic>
        <p:nvPicPr>
          <p:cNvPr id="2" name="Afbeelding 1" descr="Afbeelding met tekst, schermopname, Lettertype, Afdrukken&#10;&#10;Door AI gegenereerde inhoud is mogelijk onjuist.">
            <a:extLst>
              <a:ext uri="{FF2B5EF4-FFF2-40B4-BE49-F238E27FC236}">
                <a16:creationId xmlns:a16="http://schemas.microsoft.com/office/drawing/2014/main" id="{8BBB98F6-2E01-07E0-0CAA-C2E24AAB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-40813"/>
            <a:ext cx="4876800" cy="6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724" y="2324927"/>
            <a:ext cx="9666382" cy="2687406"/>
          </a:xfrm>
        </p:spPr>
        <p:txBody>
          <a:bodyPr/>
          <a:lstStyle/>
          <a:p>
            <a:r>
              <a:rPr lang="nl-NL" sz="7500" dirty="0"/>
              <a:t>Veel succes ! </a:t>
            </a:r>
          </a:p>
        </p:txBody>
      </p:sp>
    </p:spTree>
    <p:extLst>
      <p:ext uri="{BB962C8B-B14F-4D97-AF65-F5344CB8AC3E}">
        <p14:creationId xmlns:p14="http://schemas.microsoft.com/office/powerpoint/2010/main" val="109529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3862" y="2085297"/>
            <a:ext cx="11248149" cy="2687406"/>
          </a:xfrm>
        </p:spPr>
        <p:txBody>
          <a:bodyPr/>
          <a:lstStyle/>
          <a:p>
            <a:r>
              <a:rPr lang="nl-NL" sz="4500" dirty="0"/>
              <a:t>M4a Dhr. </a:t>
            </a:r>
            <a:r>
              <a:rPr lang="nl-NL" sz="4500" dirty="0" err="1"/>
              <a:t>Walenciak</a:t>
            </a:r>
            <a:r>
              <a:rPr lang="nl-NL" sz="4500" dirty="0"/>
              <a:t> 		Lok. 161</a:t>
            </a:r>
          </a:p>
          <a:p>
            <a:r>
              <a:rPr lang="nl-NL" sz="4500" dirty="0"/>
              <a:t>M4b Mevr. </a:t>
            </a:r>
            <a:r>
              <a:rPr lang="nl-NL" sz="4500" dirty="0" err="1"/>
              <a:t>Swanen</a:t>
            </a:r>
            <a:r>
              <a:rPr lang="nl-NL" sz="4500" dirty="0"/>
              <a:t> 		Lok. 163</a:t>
            </a:r>
          </a:p>
          <a:p>
            <a:r>
              <a:rPr lang="nl-NL" sz="4500" dirty="0"/>
              <a:t>M4c Dhr. Fasen 				Lok. 164</a:t>
            </a:r>
          </a:p>
          <a:p>
            <a:r>
              <a:rPr lang="nl-NL" sz="4500" dirty="0"/>
              <a:t>M4d Mevr. </a:t>
            </a:r>
            <a:r>
              <a:rPr lang="nl-NL" sz="4500"/>
              <a:t>Vriens </a:t>
            </a:r>
            <a:r>
              <a:rPr lang="nl-NL" sz="4500" dirty="0"/>
              <a:t>			Lok. 171</a:t>
            </a:r>
          </a:p>
          <a:p>
            <a:r>
              <a:rPr lang="nl-NL" sz="4500" dirty="0"/>
              <a:t>M4e Dhr. van Duin			Lok. 173</a:t>
            </a:r>
          </a:p>
        </p:txBody>
      </p:sp>
    </p:spTree>
    <p:extLst>
      <p:ext uri="{BB962C8B-B14F-4D97-AF65-F5344CB8AC3E}">
        <p14:creationId xmlns:p14="http://schemas.microsoft.com/office/powerpoint/2010/main" val="13549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EFCE8-4D45-F93C-B694-EC40593E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FB1C74-1BAC-9C68-6C43-FA15BE02DC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9580" y="2508680"/>
            <a:ext cx="10630448" cy="2687406"/>
          </a:xfrm>
        </p:spPr>
        <p:txBody>
          <a:bodyPr/>
          <a:lstStyle/>
          <a:p>
            <a:r>
              <a:rPr lang="nl-NL" sz="6500" dirty="0" err="1">
                <a:solidFill>
                  <a:schemeClr val="bg1"/>
                </a:solidFill>
              </a:rPr>
              <a:t>Welkomswoord</a:t>
            </a:r>
            <a:r>
              <a:rPr lang="nl-NL" sz="6500" dirty="0">
                <a:solidFill>
                  <a:schemeClr val="bg1"/>
                </a:solidFill>
              </a:rPr>
              <a:t> Dhr. Van Harmelen</a:t>
            </a:r>
          </a:p>
          <a:p>
            <a:r>
              <a:rPr lang="nl-NL" sz="6500" dirty="0">
                <a:solidFill>
                  <a:schemeClr val="bg1"/>
                </a:solidFill>
              </a:rPr>
              <a:t>(Directeur mavo) </a:t>
            </a:r>
          </a:p>
        </p:txBody>
      </p:sp>
    </p:spTree>
    <p:extLst>
      <p:ext uri="{BB962C8B-B14F-4D97-AF65-F5344CB8AC3E}">
        <p14:creationId xmlns:p14="http://schemas.microsoft.com/office/powerpoint/2010/main" val="1305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Uitleg gang van zaken door mevr. De Jager (Coördinator M3/4)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Informatie over studiekeuze door Dhr. Rooijakkers (Decaan Mavo)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Bijeenkomst ouders en mentor in lokalen</a:t>
            </a:r>
          </a:p>
        </p:txBody>
      </p:sp>
    </p:spTree>
    <p:extLst>
      <p:ext uri="{BB962C8B-B14F-4D97-AF65-F5344CB8AC3E}">
        <p14:creationId xmlns:p14="http://schemas.microsoft.com/office/powerpoint/2010/main" val="4173801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941" y="2351364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nl-NL" sz="6500" dirty="0">
                <a:solidFill>
                  <a:schemeClr val="bg1"/>
                </a:solidFill>
              </a:rPr>
              <a:t>Uitleg gang van zaken door mevr. De Jager </a:t>
            </a:r>
          </a:p>
          <a:p>
            <a:r>
              <a:rPr lang="nl-NL" sz="6500" dirty="0">
                <a:solidFill>
                  <a:schemeClr val="bg1"/>
                </a:solidFill>
              </a:rPr>
              <a:t>(Coördinator M3/4) </a:t>
            </a:r>
          </a:p>
        </p:txBody>
      </p:sp>
    </p:spTree>
    <p:extLst>
      <p:ext uri="{BB962C8B-B14F-4D97-AF65-F5344CB8AC3E}">
        <p14:creationId xmlns:p14="http://schemas.microsoft.com/office/powerpoint/2010/main" val="21669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0718" y="449214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Dynamische driehoek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D7BA48-AE19-77FC-D7CC-73B6D17DE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8297"/>
              </p:ext>
            </p:extLst>
          </p:nvPr>
        </p:nvGraphicFramePr>
        <p:xfrm>
          <a:off x="2034514" y="1274850"/>
          <a:ext cx="7247802" cy="47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9054F815-2151-7B1B-E177-816F3383C064}"/>
              </a:ext>
            </a:extLst>
          </p:cNvPr>
          <p:cNvSpPr/>
          <p:nvPr/>
        </p:nvSpPr>
        <p:spPr>
          <a:xfrm>
            <a:off x="5395865" y="3429000"/>
            <a:ext cx="525101" cy="47983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EC7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702B"/>
              </a:solidFill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761E322-1AA9-8512-5F52-0194F35546E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5920966" y="3668917"/>
            <a:ext cx="556034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C1DBA3D-44DC-CE26-092D-21C1B442316D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844067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4B91015-70D7-64A1-F2FA-3FAA293C7A74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658416" y="3908834"/>
            <a:ext cx="0" cy="617899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DE730C-8849-310E-E69C-ACE960EBD10E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943192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C868CA8D-BE17-8616-B30E-C7D21FD4E60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838700" y="3668917"/>
            <a:ext cx="557165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6E512B6-9AE2-0E3C-5652-A63BBF8EC73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58416" y="2924175"/>
            <a:ext cx="0" cy="504825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584" y="2321837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nl-NL" sz="6600" dirty="0">
                <a:solidFill>
                  <a:schemeClr val="bg1"/>
                </a:solidFill>
              </a:rPr>
              <a:t>Informatie over studiekeuze door Dhr. Rooijakkers    </a:t>
            </a:r>
          </a:p>
          <a:p>
            <a:r>
              <a:rPr lang="nl-NL" sz="6600" dirty="0"/>
              <a:t>     </a:t>
            </a:r>
            <a:r>
              <a:rPr lang="nl-NL" sz="6600" dirty="0">
                <a:solidFill>
                  <a:schemeClr val="bg1"/>
                </a:solidFill>
              </a:rPr>
              <a:t> (Decaan Mavo) </a:t>
            </a:r>
          </a:p>
        </p:txBody>
      </p:sp>
    </p:spTree>
    <p:extLst>
      <p:ext uri="{BB962C8B-B14F-4D97-AF65-F5344CB8AC3E}">
        <p14:creationId xmlns:p14="http://schemas.microsoft.com/office/powerpoint/2010/main" val="352091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Studiekeuze</a:t>
            </a:r>
          </a:p>
          <a:p>
            <a:pPr marL="457200" indent="-108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Mbo of Havo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3000" dirty="0">
                <a:solidFill>
                  <a:schemeClr val="bg1"/>
                </a:solidFill>
              </a:rPr>
              <a:t>Hoe en wanneer inschrijven? </a:t>
            </a:r>
          </a:p>
          <a:p>
            <a:pPr marL="457200" indent="-457200">
              <a:buAutoNum type="arabicPeriod" startAt="2"/>
            </a:pPr>
            <a:r>
              <a:rPr lang="nl-NL" sz="3000" dirty="0">
                <a:solidFill>
                  <a:schemeClr val="bg1"/>
                </a:solidFill>
              </a:rPr>
              <a:t>Een goede studiekeuze maken </a:t>
            </a:r>
          </a:p>
          <a:p>
            <a:pPr marL="457200" indent="-457200">
              <a:buAutoNum type="arabicPeriod" startAt="2"/>
            </a:pPr>
            <a:r>
              <a:rPr lang="nl-NL" sz="3000" dirty="0">
                <a:solidFill>
                  <a:schemeClr val="bg1"/>
                </a:solidFill>
              </a:rPr>
              <a:t>Rol decaan en rol ouders </a:t>
            </a:r>
          </a:p>
          <a:p>
            <a:pPr marL="457200" indent="-457200">
              <a:buAutoNum type="arabicPeriod" startAt="2"/>
            </a:pPr>
            <a:r>
              <a:rPr lang="nl-NL" sz="3000" dirty="0">
                <a:solidFill>
                  <a:schemeClr val="bg1"/>
                </a:solidFill>
              </a:rPr>
              <a:t>Jaarplanning, contact en website </a:t>
            </a:r>
          </a:p>
        </p:txBody>
      </p:sp>
    </p:spTree>
    <p:extLst>
      <p:ext uri="{BB962C8B-B14F-4D97-AF65-F5344CB8AC3E}">
        <p14:creationId xmlns:p14="http://schemas.microsoft.com/office/powerpoint/2010/main" val="209420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268" y="922998"/>
            <a:ext cx="10324364" cy="36729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3500" dirty="0">
                <a:solidFill>
                  <a:srgbClr val="2B3451"/>
                </a:solidFill>
              </a:rPr>
              <a:t> </a:t>
            </a:r>
            <a:r>
              <a:rPr lang="nl-NL" sz="2800" dirty="0">
                <a:solidFill>
                  <a:srgbClr val="2B3451"/>
                </a:solidFill>
              </a:rPr>
              <a:t>Mbo </a:t>
            </a:r>
          </a:p>
          <a:p>
            <a:pPr marL="628650" lvl="1" indent="-285750"/>
            <a:r>
              <a:rPr lang="nl-NL" sz="2400" dirty="0">
                <a:solidFill>
                  <a:srgbClr val="2B3451"/>
                </a:solidFill>
              </a:rPr>
              <a:t>Instroom op niveau 4 </a:t>
            </a:r>
          </a:p>
          <a:p>
            <a:pPr marL="857250" lvl="2" indent="-285750"/>
            <a:r>
              <a:rPr lang="nl-NL" sz="2400" b="0" dirty="0">
                <a:solidFill>
                  <a:srgbClr val="2B3451"/>
                </a:solidFill>
              </a:rPr>
              <a:t>Soms is vooropleiding niveau 3 vereist</a:t>
            </a:r>
          </a:p>
          <a:p>
            <a:pPr marL="857250" lvl="2" indent="-285750"/>
            <a:r>
              <a:rPr lang="nl-NL" sz="2400" b="0" dirty="0">
                <a:solidFill>
                  <a:srgbClr val="2B3451"/>
                </a:solidFill>
              </a:rPr>
              <a:t>Niveau 1 of 2 is uitzonderlijk </a:t>
            </a:r>
          </a:p>
          <a:p>
            <a:pPr marL="857250" lvl="2" indent="-285750"/>
            <a:endParaRPr lang="nl-NL" sz="2400" b="0" dirty="0">
              <a:solidFill>
                <a:srgbClr val="2B3451"/>
              </a:solidFill>
            </a:endParaRPr>
          </a:p>
          <a:p>
            <a:pPr marL="628650" lvl="1" indent="-285750"/>
            <a:r>
              <a:rPr lang="nl-NL" sz="2400" dirty="0">
                <a:solidFill>
                  <a:srgbClr val="2B3451"/>
                </a:solidFill>
              </a:rPr>
              <a:t>BOL / BBL </a:t>
            </a:r>
          </a:p>
          <a:p>
            <a:pPr marL="857250" lvl="2" indent="-285750"/>
            <a:r>
              <a:rPr lang="nl-NL" sz="2400" b="0" dirty="0">
                <a:solidFill>
                  <a:srgbClr val="2B3451"/>
                </a:solidFill>
              </a:rPr>
              <a:t>BOL = 5 dagen school</a:t>
            </a:r>
          </a:p>
          <a:p>
            <a:pPr marL="857250" lvl="2" indent="-285750"/>
            <a:r>
              <a:rPr lang="nl-NL" sz="2400" b="0" dirty="0">
                <a:solidFill>
                  <a:srgbClr val="2B3451"/>
                </a:solidFill>
              </a:rPr>
              <a:t>BBL = 4 dagen werken, 1 dag school. (Werkgeversovereenkomst is vereist!)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2B3451"/>
                </a:solidFill>
              </a:rPr>
              <a:t>Havo</a:t>
            </a:r>
          </a:p>
          <a:p>
            <a:pPr lvl="4" indent="-514350">
              <a:lnSpc>
                <a:spcPct val="100000"/>
              </a:lnSpc>
              <a:spcBef>
                <a:spcPts val="0"/>
              </a:spcBef>
            </a:pPr>
            <a:r>
              <a:rPr lang="nl-NL" sz="2400" dirty="0">
                <a:solidFill>
                  <a:srgbClr val="2B3451"/>
                </a:solidFill>
                <a:latin typeface="+mn-lt"/>
              </a:rPr>
              <a:t>Doorstroom van M4 naar H4</a:t>
            </a:r>
          </a:p>
          <a:p>
            <a:pPr lvl="4" indent="-514350">
              <a:lnSpc>
                <a:spcPct val="100000"/>
              </a:lnSpc>
              <a:spcBef>
                <a:spcPts val="0"/>
              </a:spcBef>
            </a:pPr>
            <a:endParaRPr lang="nl-NL" sz="2400" dirty="0">
              <a:solidFill>
                <a:srgbClr val="2B3451"/>
              </a:solidFill>
              <a:latin typeface="+mn-lt"/>
            </a:endParaRPr>
          </a:p>
          <a:p>
            <a:pPr lvl="4" indent="-514350">
              <a:lnSpc>
                <a:spcPct val="100000"/>
              </a:lnSpc>
              <a:spcBef>
                <a:spcPts val="0"/>
              </a:spcBef>
            </a:pPr>
            <a:r>
              <a:rPr lang="nl-NL" sz="2400" dirty="0">
                <a:solidFill>
                  <a:srgbClr val="2B3451"/>
                </a:solidFill>
                <a:latin typeface="+mn-lt"/>
              </a:rPr>
              <a:t>Mits voldaan aan </a:t>
            </a:r>
            <a:r>
              <a:rPr lang="nl-NL" sz="2400" i="1" dirty="0">
                <a:solidFill>
                  <a:srgbClr val="2B3451"/>
                </a:solidFill>
                <a:latin typeface="+mn-lt"/>
              </a:rPr>
              <a:t>doorstroomeis</a:t>
            </a:r>
          </a:p>
          <a:p>
            <a:pPr lvl="5" indent="-514350">
              <a:lnSpc>
                <a:spcPct val="100000"/>
              </a:lnSpc>
              <a:spcBef>
                <a:spcPts val="0"/>
              </a:spcBef>
            </a:pPr>
            <a:r>
              <a:rPr lang="nl-NL" sz="2400" i="1" dirty="0">
                <a:solidFill>
                  <a:srgbClr val="2B3451"/>
                </a:solidFill>
              </a:rPr>
              <a:t>Óf leerlingen heeft een extra vak (M3) óf heeft op diploma een niet afgerond-gemiddelde van een 6,80. </a:t>
            </a:r>
            <a:r>
              <a:rPr lang="nl-NL" sz="2400" b="0" i="1" dirty="0">
                <a:solidFill>
                  <a:srgbClr val="2B3451"/>
                </a:solidFill>
              </a:rPr>
              <a:t> </a:t>
            </a:r>
            <a:endParaRPr lang="nl-NL" sz="2400" b="0" dirty="0">
              <a:solidFill>
                <a:srgbClr val="2B3451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1032" y="510506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Studiekeuze (Mbo of Havo)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71D27D-077D-A50D-5F82-8AB118E2D904}"/>
              </a:ext>
            </a:extLst>
          </p:cNvPr>
          <p:cNvSpPr txBox="1"/>
          <p:nvPr/>
        </p:nvSpPr>
        <p:spPr>
          <a:xfrm>
            <a:off x="7387760" y="1854972"/>
            <a:ext cx="401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Tussenjaar is GEEN optie!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52753F-9A5C-2CAE-22A7-129D61FC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188" y="3175584"/>
            <a:ext cx="2750426" cy="366562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6AE2EA-146D-ADC9-1042-09A0A11B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35" y="3175583"/>
            <a:ext cx="2811449" cy="36656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0A5434-C804-A6DB-B937-4E1D1F01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61" y="3175584"/>
            <a:ext cx="5657170" cy="26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Lettertype, logo, Graphics, ontwerp&#10;&#10;Door AI gegenereerde inhoud is mogelijk onjuist.">
            <a:extLst>
              <a:ext uri="{FF2B5EF4-FFF2-40B4-BE49-F238E27FC236}">
                <a16:creationId xmlns:a16="http://schemas.microsoft.com/office/drawing/2014/main" id="{9338D3BA-C6DA-79DD-3502-FCAACAA7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1" y="4104842"/>
            <a:ext cx="4572000" cy="1905000"/>
          </a:xfrm>
          <a:prstGeom prst="rect">
            <a:avLst/>
          </a:prstGeom>
        </p:spPr>
      </p:pic>
      <p:pic>
        <p:nvPicPr>
          <p:cNvPr id="19" name="Afbeelding 18" descr="Afbeelding met Lettertype, logo, Graphics, tekst&#10;&#10;Door AI gegenereerde inhoud is mogelijk onjuist.">
            <a:extLst>
              <a:ext uri="{FF2B5EF4-FFF2-40B4-BE49-F238E27FC236}">
                <a16:creationId xmlns:a16="http://schemas.microsoft.com/office/drawing/2014/main" id="{9A3EE6A6-E043-8DDC-8997-4562935E1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11" y="5240151"/>
            <a:ext cx="4604084" cy="1151021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Keuze voor Mbo 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B178FF9F-F741-E1DA-8C81-1AC32B024149}"/>
              </a:ext>
            </a:extLst>
          </p:cNvPr>
          <p:cNvSpPr txBox="1">
            <a:spLocks/>
          </p:cNvSpPr>
          <p:nvPr/>
        </p:nvSpPr>
        <p:spPr>
          <a:xfrm>
            <a:off x="484873" y="952549"/>
            <a:ext cx="10324364" cy="4023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B3451"/>
                </a:solidFill>
              </a:rPr>
              <a:t>De keuze is reuze op het Mbo</a:t>
            </a:r>
          </a:p>
          <a:p>
            <a:pPr marL="685800" lvl="1" indent="-342900"/>
            <a:r>
              <a:rPr lang="nl-NL" sz="2400" b="0" dirty="0">
                <a:solidFill>
                  <a:srgbClr val="2B3451"/>
                </a:solidFill>
              </a:rPr>
              <a:t>Op niveau 4 zijn er ruim 200 verschillende opleidingen</a:t>
            </a:r>
          </a:p>
          <a:p>
            <a:pPr lvl="1" indent="0">
              <a:buNone/>
            </a:pPr>
            <a:endParaRPr lang="nl-NL" sz="2000" dirty="0">
              <a:solidFill>
                <a:srgbClr val="2B34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B3451"/>
                </a:solidFill>
              </a:rPr>
              <a:t>In Breda hebben we twee grote Mbo’s</a:t>
            </a:r>
          </a:p>
          <a:p>
            <a:endParaRPr lang="nl-NL" sz="2400" dirty="0">
              <a:solidFill>
                <a:srgbClr val="2B34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B3451"/>
                </a:solidFill>
              </a:rPr>
              <a:t>Buiten Breda wordt het aanbod groter</a:t>
            </a:r>
          </a:p>
        </p:txBody>
      </p:sp>
      <p:pic>
        <p:nvPicPr>
          <p:cNvPr id="7" name="Afbeelding 6" descr="Afbeelding met Lettertype, Graphics, symbool, grafische vormgeving&#10;&#10;Door AI gegenereerde inhoud is mogelijk onjuist.">
            <a:extLst>
              <a:ext uri="{FF2B5EF4-FFF2-40B4-BE49-F238E27FC236}">
                <a16:creationId xmlns:a16="http://schemas.microsoft.com/office/drawing/2014/main" id="{3A4E2159-8757-97D5-4157-6CD2E1EDE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0" y="2906223"/>
            <a:ext cx="2626831" cy="971042"/>
          </a:xfrm>
          <a:prstGeom prst="rect">
            <a:avLst/>
          </a:prstGeom>
        </p:spPr>
      </p:pic>
      <p:pic>
        <p:nvPicPr>
          <p:cNvPr id="9" name="Afbeelding 8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E37D8BCE-E0CA-CE2A-53B2-4896BFA2B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89" y="2471409"/>
            <a:ext cx="3990457" cy="1995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462C6CC-E9EA-C4CC-FFEE-27E686076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27" y="4372280"/>
            <a:ext cx="2909543" cy="893343"/>
          </a:xfrm>
          <a:prstGeom prst="rect">
            <a:avLst/>
          </a:prstGeom>
        </p:spPr>
      </p:pic>
      <p:pic>
        <p:nvPicPr>
          <p:cNvPr id="13" name="Afbeelding 12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BE402845-4B42-4730-60BC-4207A1158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72" y="2757261"/>
            <a:ext cx="4383074" cy="2871250"/>
          </a:xfrm>
          <a:prstGeom prst="rect">
            <a:avLst/>
          </a:prstGeom>
        </p:spPr>
      </p:pic>
      <p:pic>
        <p:nvPicPr>
          <p:cNvPr id="15" name="Afbeelding 14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7148B4FE-07C8-4A51-C517-AD2EF5356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5" y="5240151"/>
            <a:ext cx="4002802" cy="1392115"/>
          </a:xfrm>
          <a:prstGeom prst="rect">
            <a:avLst/>
          </a:prstGeom>
        </p:spPr>
      </p:pic>
      <p:pic>
        <p:nvPicPr>
          <p:cNvPr id="21" name="Afbeelding 20" descr="Afbeelding met tekst, schermopnam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750F9E14-DC7A-3D44-497D-2BC51269F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45" y="24063"/>
            <a:ext cx="73152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0925-nassau-powerpoin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96C79B8B-FE2F-4FE1-B1C9-8EECBC5B02E3}"/>
    </a:ext>
  </a:extLst>
</a:theme>
</file>

<file path=ppt/theme/theme2.xml><?xml version="1.0" encoding="utf-8"?>
<a:theme xmlns:a="http://schemas.openxmlformats.org/drawingml/2006/main" name="Inhoudsopgav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5D477BDE-4CE5-4BAD-B4FD-A22301F3F361}"/>
    </a:ext>
  </a:extLst>
</a:theme>
</file>

<file path=ppt/theme/theme3.xml><?xml version="1.0" encoding="utf-8"?>
<a:theme xmlns:a="http://schemas.openxmlformats.org/drawingml/2006/main" name="Hoofdstuk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2D8A0ACD-88F2-4717-8C17-351F397CD816}"/>
    </a:ext>
  </a:extLst>
</a:theme>
</file>

<file path=ppt/theme/theme4.xml><?xml version="1.0" encoding="utf-8"?>
<a:theme xmlns:a="http://schemas.openxmlformats.org/drawingml/2006/main" name="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60D0A3E8-B1A1-4414-87AF-A5A53C08CB93}"/>
    </a:ext>
  </a:extLst>
</a:theme>
</file>

<file path=ppt/theme/theme5.xml><?xml version="1.0" encoding="utf-8"?>
<a:theme xmlns:a="http://schemas.openxmlformats.org/drawingml/2006/main" name="1_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tieavond nieuwe oogst 06-07-2022" id="{678E72FA-FED3-4D64-90AC-90DF438DCD2A}" vid="{D703EB0C-48F7-4E2B-A5AE-B10ADA4FE3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Breedbeeld</PresentationFormat>
  <Paragraphs>147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17</vt:i4>
      </vt:variant>
    </vt:vector>
  </HeadingPairs>
  <TitlesOfParts>
    <vt:vector size="30" baseType="lpstr">
      <vt:lpstr>Arial</vt:lpstr>
      <vt:lpstr>Barlow Condensed</vt:lpstr>
      <vt:lpstr>Barlow Condensed Medium</vt:lpstr>
      <vt:lpstr>Barlow Condensed SemiBold</vt:lpstr>
      <vt:lpstr>Muli</vt:lpstr>
      <vt:lpstr>Muli  </vt:lpstr>
      <vt:lpstr>Muli SemiBold</vt:lpstr>
      <vt:lpstr>Wingdings 2</vt:lpstr>
      <vt:lpstr>0925-nassau-powerpoint</vt:lpstr>
      <vt:lpstr>Inhoudsopgave</vt:lpstr>
      <vt:lpstr>Hoofdstuk titel</vt:lpstr>
      <vt:lpstr>Dia's met algemene stijl</vt:lpstr>
      <vt:lpstr>1_Dia's met algemene stijl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Rooijakkers</dc:creator>
  <cp:lastModifiedBy>J. Rooijakkers</cp:lastModifiedBy>
  <cp:revision>3</cp:revision>
  <cp:lastPrinted>2025-08-28T11:44:09Z</cp:lastPrinted>
  <dcterms:created xsi:type="dcterms:W3CDTF">2024-08-29T11:37:44Z</dcterms:created>
  <dcterms:modified xsi:type="dcterms:W3CDTF">2025-09-03T18:38:05Z</dcterms:modified>
</cp:coreProperties>
</file>