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7" r:id="rId5"/>
  </p:sldMasterIdLst>
  <p:sldIdLst>
    <p:sldId id="282" r:id="rId6"/>
    <p:sldId id="329" r:id="rId7"/>
    <p:sldId id="327" r:id="rId8"/>
    <p:sldId id="322" r:id="rId9"/>
    <p:sldId id="323" r:id="rId10"/>
    <p:sldId id="324" r:id="rId11"/>
    <p:sldId id="258" r:id="rId12"/>
    <p:sldId id="272" r:id="rId13"/>
    <p:sldId id="325" r:id="rId14"/>
    <p:sldId id="275" r:id="rId15"/>
    <p:sldId id="326" r:id="rId16"/>
    <p:sldId id="277" r:id="rId17"/>
    <p:sldId id="278" r:id="rId18"/>
    <p:sldId id="279" r:id="rId19"/>
    <p:sldId id="318" r:id="rId20"/>
    <p:sldId id="32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B7281-048A-4459-AABD-77B0F7DE2078}" v="272" dt="2025-09-03T16:24:5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61DB7281-048A-4459-AABD-77B0F7DE2078}"/>
    <pc:docChg chg="custSel addSld delSld modSld sldOrd">
      <pc:chgData name="J. Rooijakkers" userId="f858b8da-9540-4ae0-b452-f6619147965b" providerId="ADAL" clId="{61DB7281-048A-4459-AABD-77B0F7DE2078}" dt="2025-09-03T16:25:37.798" v="297" actId="1076"/>
      <pc:docMkLst>
        <pc:docMk/>
      </pc:docMkLst>
      <pc:sldChg chg="modSp mod modAnim">
        <pc:chgData name="J. Rooijakkers" userId="f858b8da-9540-4ae0-b452-f6619147965b" providerId="ADAL" clId="{61DB7281-048A-4459-AABD-77B0F7DE2078}" dt="2025-09-01T11:25:36.033" v="178" actId="114"/>
        <pc:sldMkLst>
          <pc:docMk/>
          <pc:sldMk cId="3876293136" sldId="272"/>
        </pc:sldMkLst>
        <pc:spChg chg="mod">
          <ac:chgData name="J. Rooijakkers" userId="f858b8da-9540-4ae0-b452-f6619147965b" providerId="ADAL" clId="{61DB7281-048A-4459-AABD-77B0F7DE2078}" dt="2025-09-01T11:25:36.033" v="178" actId="114"/>
          <ac:spMkLst>
            <pc:docMk/>
            <pc:sldMk cId="3876293136" sldId="272"/>
            <ac:spMk id="5" creationId="{DCEF4F10-9E28-4459-A3F0-AAB54254DA0A}"/>
          </ac:spMkLst>
        </pc:spChg>
      </pc:sldChg>
      <pc:sldChg chg="modAnim">
        <pc:chgData name="J. Rooijakkers" userId="f858b8da-9540-4ae0-b452-f6619147965b" providerId="ADAL" clId="{61DB7281-048A-4459-AABD-77B0F7DE2078}" dt="2025-09-01T11:26:01.821" v="180"/>
        <pc:sldMkLst>
          <pc:docMk/>
          <pc:sldMk cId="2442559860" sldId="275"/>
        </pc:sldMkLst>
      </pc:sldChg>
      <pc:sldChg chg="modSp">
        <pc:chgData name="J. Rooijakkers" userId="f858b8da-9540-4ae0-b452-f6619147965b" providerId="ADAL" clId="{61DB7281-048A-4459-AABD-77B0F7DE2078}" dt="2025-09-03T12:40:29.686" v="265" actId="6549"/>
        <pc:sldMkLst>
          <pc:docMk/>
          <pc:sldMk cId="4127583944" sldId="277"/>
        </pc:sldMkLst>
        <pc:spChg chg="mod">
          <ac:chgData name="J. Rooijakkers" userId="f858b8da-9540-4ae0-b452-f6619147965b" providerId="ADAL" clId="{61DB7281-048A-4459-AABD-77B0F7DE2078}" dt="2025-09-03T12:40:29.686" v="265" actId="6549"/>
          <ac:spMkLst>
            <pc:docMk/>
            <pc:sldMk cId="4127583944" sldId="277"/>
            <ac:spMk id="3" creationId="{FF90B16A-04EF-E9E2-DF67-0EA7D818277D}"/>
          </ac:spMkLst>
        </pc:spChg>
      </pc:sldChg>
      <pc:sldChg chg="addSp delSp modSp mod">
        <pc:chgData name="J. Rooijakkers" userId="f858b8da-9540-4ae0-b452-f6619147965b" providerId="ADAL" clId="{61DB7281-048A-4459-AABD-77B0F7DE2078}" dt="2025-09-01T11:27:13.986" v="186" actId="14100"/>
        <pc:sldMkLst>
          <pc:docMk/>
          <pc:sldMk cId="1514996631" sldId="278"/>
        </pc:sldMkLst>
        <pc:picChg chg="add mod">
          <ac:chgData name="J. Rooijakkers" userId="f858b8da-9540-4ae0-b452-f6619147965b" providerId="ADAL" clId="{61DB7281-048A-4459-AABD-77B0F7DE2078}" dt="2025-09-01T11:27:13.986" v="186" actId="14100"/>
          <ac:picMkLst>
            <pc:docMk/>
            <pc:sldMk cId="1514996631" sldId="278"/>
            <ac:picMk id="4" creationId="{0A37C1C2-6D95-3850-1006-79AB20482A11}"/>
          </ac:picMkLst>
        </pc:picChg>
      </pc:sldChg>
      <pc:sldChg chg="modSp mod">
        <pc:chgData name="J. Rooijakkers" userId="f858b8da-9540-4ae0-b452-f6619147965b" providerId="ADAL" clId="{61DB7281-048A-4459-AABD-77B0F7DE2078}" dt="2025-09-03T16:21:08.002" v="282" actId="3626"/>
        <pc:sldMkLst>
          <pc:docMk/>
          <pc:sldMk cId="3381645041" sldId="279"/>
        </pc:sldMkLst>
        <pc:spChg chg="mod">
          <ac:chgData name="J. Rooijakkers" userId="f858b8da-9540-4ae0-b452-f6619147965b" providerId="ADAL" clId="{61DB7281-048A-4459-AABD-77B0F7DE2078}" dt="2025-09-03T16:21:08.002" v="282" actId="3626"/>
          <ac:spMkLst>
            <pc:docMk/>
            <pc:sldMk cId="3381645041" sldId="279"/>
            <ac:spMk id="5" creationId="{DCEF4F10-9E28-4459-A3F0-AAB54254DA0A}"/>
          </ac:spMkLst>
        </pc:spChg>
      </pc:sldChg>
      <pc:sldChg chg="del">
        <pc:chgData name="J. Rooijakkers" userId="f858b8da-9540-4ae0-b452-f6619147965b" providerId="ADAL" clId="{61DB7281-048A-4459-AABD-77B0F7DE2078}" dt="2025-09-03T16:19:56.976" v="271" actId="47"/>
        <pc:sldMkLst>
          <pc:docMk/>
          <pc:sldMk cId="4173801948" sldId="320"/>
        </pc:sldMkLst>
      </pc:sldChg>
      <pc:sldChg chg="modSp mod">
        <pc:chgData name="J. Rooijakkers" userId="f858b8da-9540-4ae0-b452-f6619147965b" providerId="ADAL" clId="{61DB7281-048A-4459-AABD-77B0F7DE2078}" dt="2025-09-03T16:25:12.456" v="294" actId="11"/>
        <pc:sldMkLst>
          <pc:docMk/>
          <pc:sldMk cId="216694658" sldId="322"/>
        </pc:sldMkLst>
        <pc:spChg chg="mod">
          <ac:chgData name="J. Rooijakkers" userId="f858b8da-9540-4ae0-b452-f6619147965b" providerId="ADAL" clId="{61DB7281-048A-4459-AABD-77B0F7DE2078}" dt="2025-09-03T16:25:12.456" v="294" actId="11"/>
          <ac:spMkLst>
            <pc:docMk/>
            <pc:sldMk cId="216694658" sldId="322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61DB7281-048A-4459-AABD-77B0F7DE2078}" dt="2025-09-03T16:25:20.632" v="295" actId="11"/>
        <pc:sldMkLst>
          <pc:docMk/>
          <pc:sldMk cId="3520917025" sldId="324"/>
        </pc:sldMkLst>
        <pc:spChg chg="mod">
          <ac:chgData name="J. Rooijakkers" userId="f858b8da-9540-4ae0-b452-f6619147965b" providerId="ADAL" clId="{61DB7281-048A-4459-AABD-77B0F7DE2078}" dt="2025-09-03T16:25:20.632" v="295" actId="11"/>
          <ac:spMkLst>
            <pc:docMk/>
            <pc:sldMk cId="3520917025" sldId="324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61DB7281-048A-4459-AABD-77B0F7DE2078}" dt="2025-09-01T11:25:51.343" v="179" actId="1076"/>
        <pc:sldMkLst>
          <pc:docMk/>
          <pc:sldMk cId="1845114238" sldId="325"/>
        </pc:sldMkLst>
        <pc:picChg chg="mod">
          <ac:chgData name="J. Rooijakkers" userId="f858b8da-9540-4ae0-b452-f6619147965b" providerId="ADAL" clId="{61DB7281-048A-4459-AABD-77B0F7DE2078}" dt="2025-09-01T11:25:51.343" v="179" actId="1076"/>
          <ac:picMkLst>
            <pc:docMk/>
            <pc:sldMk cId="1845114238" sldId="325"/>
            <ac:picMk id="2" creationId="{A7BF156E-F7AC-4626-A98F-E392C3327B7B}"/>
          </ac:picMkLst>
        </pc:picChg>
      </pc:sldChg>
      <pc:sldChg chg="modSp modAnim">
        <pc:chgData name="J. Rooijakkers" userId="f858b8da-9540-4ae0-b452-f6619147965b" providerId="ADAL" clId="{61DB7281-048A-4459-AABD-77B0F7DE2078}" dt="2025-09-03T16:22:23.488" v="284"/>
        <pc:sldMkLst>
          <pc:docMk/>
          <pc:sldMk cId="2539915095" sldId="326"/>
        </pc:sldMkLst>
        <pc:spChg chg="mod">
          <ac:chgData name="J. Rooijakkers" userId="f858b8da-9540-4ae0-b452-f6619147965b" providerId="ADAL" clId="{61DB7281-048A-4459-AABD-77B0F7DE2078}" dt="2025-09-03T12:28:14.710" v="214" actId="20577"/>
          <ac:spMkLst>
            <pc:docMk/>
            <pc:sldMk cId="2539915095" sldId="326"/>
            <ac:spMk id="5" creationId="{BD873E63-D854-9229-90DD-E25E68ECC72E}"/>
          </ac:spMkLst>
        </pc:spChg>
      </pc:sldChg>
      <pc:sldChg chg="modSp add modAnim">
        <pc:chgData name="J. Rooijakkers" userId="f858b8da-9540-4ae0-b452-f6619147965b" providerId="ADAL" clId="{61DB7281-048A-4459-AABD-77B0F7DE2078}" dt="2025-09-03T16:24:56.359" v="293" actId="20577"/>
        <pc:sldMkLst>
          <pc:docMk/>
          <pc:sldMk cId="274241356" sldId="327"/>
        </pc:sldMkLst>
        <pc:spChg chg="mod">
          <ac:chgData name="J. Rooijakkers" userId="f858b8da-9540-4ae0-b452-f6619147965b" providerId="ADAL" clId="{61DB7281-048A-4459-AABD-77B0F7DE2078}" dt="2025-09-03T16:24:56.359" v="293" actId="20577"/>
          <ac:spMkLst>
            <pc:docMk/>
            <pc:sldMk cId="274241356" sldId="327"/>
            <ac:spMk id="3" creationId="{CD22C595-5A9B-4D0A-8520-EFCCE1E1F023}"/>
          </ac:spMkLst>
        </pc:spChg>
      </pc:sldChg>
      <pc:sldChg chg="add del">
        <pc:chgData name="J. Rooijakkers" userId="f858b8da-9540-4ae0-b452-f6619147965b" providerId="ADAL" clId="{61DB7281-048A-4459-AABD-77B0F7DE2078}" dt="2025-09-03T16:19:24.538" v="267"/>
        <pc:sldMkLst>
          <pc:docMk/>
          <pc:sldMk cId="3581795132" sldId="327"/>
        </pc:sldMkLst>
      </pc:sldChg>
      <pc:sldChg chg="modSp add del mod ord">
        <pc:chgData name="J. Rooijakkers" userId="f858b8da-9540-4ae0-b452-f6619147965b" providerId="ADAL" clId="{61DB7281-048A-4459-AABD-77B0F7DE2078}" dt="2025-09-03T16:25:37.798" v="297" actId="1076"/>
        <pc:sldMkLst>
          <pc:docMk/>
          <pc:sldMk cId="130580870" sldId="329"/>
        </pc:sldMkLst>
        <pc:spChg chg="mod">
          <ac:chgData name="J. Rooijakkers" userId="f858b8da-9540-4ae0-b452-f6619147965b" providerId="ADAL" clId="{61DB7281-048A-4459-AABD-77B0F7DE2078}" dt="2025-09-03T16:25:37.798" v="297" actId="1076"/>
          <ac:spMkLst>
            <pc:docMk/>
            <pc:sldMk cId="130580870" sldId="329"/>
            <ac:spMk id="3" creationId="{1CFB1C74-1BAC-9C68-6C43-FA15BE02DC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DC430-776E-4AB6-B6C2-63020A96E76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CD4DFD-D430-4D15-BEB1-52ACC59D4BF7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Leerling </a:t>
          </a:r>
        </a:p>
      </dgm:t>
    </dgm:pt>
    <dgm:pt modelId="{64BD2191-EC3B-4573-857E-EA870F4B2E40}" type="parTrans" cxnId="{B78F8F7C-9C08-4930-BBD8-2CDA8327470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86581A92-A2D2-449E-826E-37331FA24694}" type="sibTrans" cxnId="{B78F8F7C-9C08-4930-BBD8-2CDA8327470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6BC5B031-08C5-4498-96B1-ED09CCE76A0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Ouders</a:t>
          </a:r>
        </a:p>
      </dgm:t>
    </dgm:pt>
    <dgm:pt modelId="{0CC7A1B2-E67A-438E-A086-E7A96A1AC096}" type="parTrans" cxnId="{0B9257C5-8EBA-4B00-973C-C5FCF789D8B8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5EAEE8AC-3C8A-43B6-BA56-E37937B41F53}" type="sibTrans" cxnId="{0B9257C5-8EBA-4B00-973C-C5FCF789D8B8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8DAD9EBD-AEF3-4038-A8C7-5D82F7A8435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School </a:t>
          </a:r>
        </a:p>
      </dgm:t>
    </dgm:pt>
    <dgm:pt modelId="{5DD39813-7A43-4438-831E-34129716811E}" type="parTrans" cxnId="{67155F10-C736-45EF-B3C1-F5EBDABF8B9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00CBF7AB-8BB5-418C-B20D-5F90BC9C52ED}" type="sibTrans" cxnId="{67155F10-C736-45EF-B3C1-F5EBDABF8B9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73A89B10-AA27-4465-981C-39468D1BA2AA}" type="pres">
      <dgm:prSet presAssocID="{01FDC430-776E-4AB6-B6C2-63020A96E769}" presName="Name0" presStyleCnt="0">
        <dgm:presLayoutVars>
          <dgm:dir/>
          <dgm:resizeHandles val="exact"/>
        </dgm:presLayoutVars>
      </dgm:prSet>
      <dgm:spPr/>
    </dgm:pt>
    <dgm:pt modelId="{F8570C38-3FF9-4EFC-9D59-B1FC93FB500F}" type="pres">
      <dgm:prSet presAssocID="{70CD4DFD-D430-4D15-BEB1-52ACC59D4BF7}" presName="node" presStyleLbl="node1" presStyleIdx="0" presStyleCnt="3">
        <dgm:presLayoutVars>
          <dgm:bulletEnabled val="1"/>
        </dgm:presLayoutVars>
      </dgm:prSet>
      <dgm:spPr/>
    </dgm:pt>
    <dgm:pt modelId="{8CCB67DA-2F88-4170-87FD-EB206912886C}" type="pres">
      <dgm:prSet presAssocID="{86581A92-A2D2-449E-826E-37331FA24694}" presName="sibTrans" presStyleLbl="sibTrans2D1" presStyleIdx="0" presStyleCnt="3" custLinFactNeighborX="22166" custLinFactNeighborY="15974"/>
      <dgm:spPr/>
    </dgm:pt>
    <dgm:pt modelId="{54204534-E795-4ADA-89BA-05E21D25EE3C}" type="pres">
      <dgm:prSet presAssocID="{86581A92-A2D2-449E-826E-37331FA24694}" presName="connectorText" presStyleLbl="sibTrans2D1" presStyleIdx="0" presStyleCnt="3"/>
      <dgm:spPr/>
    </dgm:pt>
    <dgm:pt modelId="{23D12FB0-2763-435E-B4B5-5510BC41D73C}" type="pres">
      <dgm:prSet presAssocID="{6BC5B031-08C5-4498-96B1-ED09CCE76A06}" presName="node" presStyleLbl="node1" presStyleIdx="1" presStyleCnt="3">
        <dgm:presLayoutVars>
          <dgm:bulletEnabled val="1"/>
        </dgm:presLayoutVars>
      </dgm:prSet>
      <dgm:spPr/>
    </dgm:pt>
    <dgm:pt modelId="{52C88419-FDF3-442B-A42C-3732ECCA175D}" type="pres">
      <dgm:prSet presAssocID="{5EAEE8AC-3C8A-43B6-BA56-E37937B41F53}" presName="sibTrans" presStyleLbl="sibTrans2D1" presStyleIdx="1" presStyleCnt="3"/>
      <dgm:spPr/>
    </dgm:pt>
    <dgm:pt modelId="{017ABF00-6CE0-4158-A0F9-70041848EF2B}" type="pres">
      <dgm:prSet presAssocID="{5EAEE8AC-3C8A-43B6-BA56-E37937B41F53}" presName="connectorText" presStyleLbl="sibTrans2D1" presStyleIdx="1" presStyleCnt="3"/>
      <dgm:spPr/>
    </dgm:pt>
    <dgm:pt modelId="{91AF5469-037F-4AF0-B8E8-56EFA0CD21F2}" type="pres">
      <dgm:prSet presAssocID="{8DAD9EBD-AEF3-4038-A8C7-5D82F7A84356}" presName="node" presStyleLbl="node1" presStyleIdx="2" presStyleCnt="3">
        <dgm:presLayoutVars>
          <dgm:bulletEnabled val="1"/>
        </dgm:presLayoutVars>
      </dgm:prSet>
      <dgm:spPr/>
    </dgm:pt>
    <dgm:pt modelId="{ED65E2CA-8EBE-4525-A8BE-C89402768955}" type="pres">
      <dgm:prSet presAssocID="{00CBF7AB-8BB5-418C-B20D-5F90BC9C52ED}" presName="sibTrans" presStyleLbl="sibTrans2D1" presStyleIdx="2" presStyleCnt="3" custLinFactNeighborX="-28270" custLinFactNeighborY="15974"/>
      <dgm:spPr/>
    </dgm:pt>
    <dgm:pt modelId="{AD2FA84B-CB29-4D21-8CE1-CA9E182CFB1F}" type="pres">
      <dgm:prSet presAssocID="{00CBF7AB-8BB5-418C-B20D-5F90BC9C52ED}" presName="connectorText" presStyleLbl="sibTrans2D1" presStyleIdx="2" presStyleCnt="3"/>
      <dgm:spPr/>
    </dgm:pt>
  </dgm:ptLst>
  <dgm:cxnLst>
    <dgm:cxn modelId="{30A6DF0F-BFD7-4BC8-83AC-9B20EFC003BB}" type="presOf" srcId="{00CBF7AB-8BB5-418C-B20D-5F90BC9C52ED}" destId="{ED65E2CA-8EBE-4525-A8BE-C89402768955}" srcOrd="0" destOrd="0" presId="urn:microsoft.com/office/officeart/2005/8/layout/cycle7"/>
    <dgm:cxn modelId="{67155F10-C736-45EF-B3C1-F5EBDABF8B9B}" srcId="{01FDC430-776E-4AB6-B6C2-63020A96E769}" destId="{8DAD9EBD-AEF3-4038-A8C7-5D82F7A84356}" srcOrd="2" destOrd="0" parTransId="{5DD39813-7A43-4438-831E-34129716811E}" sibTransId="{00CBF7AB-8BB5-418C-B20D-5F90BC9C52ED}"/>
    <dgm:cxn modelId="{B983942A-D107-47FC-92B8-169A60B2D568}" type="presOf" srcId="{5EAEE8AC-3C8A-43B6-BA56-E37937B41F53}" destId="{017ABF00-6CE0-4158-A0F9-70041848EF2B}" srcOrd="1" destOrd="0" presId="urn:microsoft.com/office/officeart/2005/8/layout/cycle7"/>
    <dgm:cxn modelId="{53151F32-72C0-4FB6-9774-9AB457D13CA3}" type="presOf" srcId="{01FDC430-776E-4AB6-B6C2-63020A96E769}" destId="{73A89B10-AA27-4465-981C-39468D1BA2AA}" srcOrd="0" destOrd="0" presId="urn:microsoft.com/office/officeart/2005/8/layout/cycle7"/>
    <dgm:cxn modelId="{A594B96D-ACD2-47F5-B7FC-F9FCF0EAF765}" type="presOf" srcId="{00CBF7AB-8BB5-418C-B20D-5F90BC9C52ED}" destId="{AD2FA84B-CB29-4D21-8CE1-CA9E182CFB1F}" srcOrd="1" destOrd="0" presId="urn:microsoft.com/office/officeart/2005/8/layout/cycle7"/>
    <dgm:cxn modelId="{AAFB7D73-6DE5-4A88-8E7C-083621E26993}" type="presOf" srcId="{5EAEE8AC-3C8A-43B6-BA56-E37937B41F53}" destId="{52C88419-FDF3-442B-A42C-3732ECCA175D}" srcOrd="0" destOrd="0" presId="urn:microsoft.com/office/officeart/2005/8/layout/cycle7"/>
    <dgm:cxn modelId="{B78F8F7C-9C08-4930-BBD8-2CDA8327470B}" srcId="{01FDC430-776E-4AB6-B6C2-63020A96E769}" destId="{70CD4DFD-D430-4D15-BEB1-52ACC59D4BF7}" srcOrd="0" destOrd="0" parTransId="{64BD2191-EC3B-4573-857E-EA870F4B2E40}" sibTransId="{86581A92-A2D2-449E-826E-37331FA24694}"/>
    <dgm:cxn modelId="{0F996394-5E29-4C38-8743-2727E5CF45CF}" type="presOf" srcId="{86581A92-A2D2-449E-826E-37331FA24694}" destId="{8CCB67DA-2F88-4170-87FD-EB206912886C}" srcOrd="0" destOrd="0" presId="urn:microsoft.com/office/officeart/2005/8/layout/cycle7"/>
    <dgm:cxn modelId="{FC0460B1-BDD3-4D0D-8267-4EED15434661}" type="presOf" srcId="{86581A92-A2D2-449E-826E-37331FA24694}" destId="{54204534-E795-4ADA-89BA-05E21D25EE3C}" srcOrd="1" destOrd="0" presId="urn:microsoft.com/office/officeart/2005/8/layout/cycle7"/>
    <dgm:cxn modelId="{6701E5B9-3D41-4D9E-B0E0-00BA8EAAEB31}" type="presOf" srcId="{70CD4DFD-D430-4D15-BEB1-52ACC59D4BF7}" destId="{F8570C38-3FF9-4EFC-9D59-B1FC93FB500F}" srcOrd="0" destOrd="0" presId="urn:microsoft.com/office/officeart/2005/8/layout/cycle7"/>
    <dgm:cxn modelId="{0B9257C5-8EBA-4B00-973C-C5FCF789D8B8}" srcId="{01FDC430-776E-4AB6-B6C2-63020A96E769}" destId="{6BC5B031-08C5-4498-96B1-ED09CCE76A06}" srcOrd="1" destOrd="0" parTransId="{0CC7A1B2-E67A-438E-A086-E7A96A1AC096}" sibTransId="{5EAEE8AC-3C8A-43B6-BA56-E37937B41F53}"/>
    <dgm:cxn modelId="{16A159E1-CB97-4FC9-9BAE-CE9CACC83D7F}" type="presOf" srcId="{6BC5B031-08C5-4498-96B1-ED09CCE76A06}" destId="{23D12FB0-2763-435E-B4B5-5510BC41D73C}" srcOrd="0" destOrd="0" presId="urn:microsoft.com/office/officeart/2005/8/layout/cycle7"/>
    <dgm:cxn modelId="{B6A147EB-2DC9-46BE-A794-81EC5341697D}" type="presOf" srcId="{8DAD9EBD-AEF3-4038-A8C7-5D82F7A84356}" destId="{91AF5469-037F-4AF0-B8E8-56EFA0CD21F2}" srcOrd="0" destOrd="0" presId="urn:microsoft.com/office/officeart/2005/8/layout/cycle7"/>
    <dgm:cxn modelId="{2C498E6E-E566-4635-9CDE-13980DB99ACD}" type="presParOf" srcId="{73A89B10-AA27-4465-981C-39468D1BA2AA}" destId="{F8570C38-3FF9-4EFC-9D59-B1FC93FB500F}" srcOrd="0" destOrd="0" presId="urn:microsoft.com/office/officeart/2005/8/layout/cycle7"/>
    <dgm:cxn modelId="{1E84E657-B261-4DF3-A610-BF6CC624D619}" type="presParOf" srcId="{73A89B10-AA27-4465-981C-39468D1BA2AA}" destId="{8CCB67DA-2F88-4170-87FD-EB206912886C}" srcOrd="1" destOrd="0" presId="urn:microsoft.com/office/officeart/2005/8/layout/cycle7"/>
    <dgm:cxn modelId="{94951F1C-D648-4392-AEED-C717F746D201}" type="presParOf" srcId="{8CCB67DA-2F88-4170-87FD-EB206912886C}" destId="{54204534-E795-4ADA-89BA-05E21D25EE3C}" srcOrd="0" destOrd="0" presId="urn:microsoft.com/office/officeart/2005/8/layout/cycle7"/>
    <dgm:cxn modelId="{AB33CFE7-CFCA-4C0E-92B7-4DBA6CA7F633}" type="presParOf" srcId="{73A89B10-AA27-4465-981C-39468D1BA2AA}" destId="{23D12FB0-2763-435E-B4B5-5510BC41D73C}" srcOrd="2" destOrd="0" presId="urn:microsoft.com/office/officeart/2005/8/layout/cycle7"/>
    <dgm:cxn modelId="{C7133912-4E10-49A5-B51C-8C226470D44F}" type="presParOf" srcId="{73A89B10-AA27-4465-981C-39468D1BA2AA}" destId="{52C88419-FDF3-442B-A42C-3732ECCA175D}" srcOrd="3" destOrd="0" presId="urn:microsoft.com/office/officeart/2005/8/layout/cycle7"/>
    <dgm:cxn modelId="{F35059EB-A766-41BD-94A9-586ED8D9E51C}" type="presParOf" srcId="{52C88419-FDF3-442B-A42C-3732ECCA175D}" destId="{017ABF00-6CE0-4158-A0F9-70041848EF2B}" srcOrd="0" destOrd="0" presId="urn:microsoft.com/office/officeart/2005/8/layout/cycle7"/>
    <dgm:cxn modelId="{BE5B12B7-2002-4B97-B6D0-BAD3C70EA7CC}" type="presParOf" srcId="{73A89B10-AA27-4465-981C-39468D1BA2AA}" destId="{91AF5469-037F-4AF0-B8E8-56EFA0CD21F2}" srcOrd="4" destOrd="0" presId="urn:microsoft.com/office/officeart/2005/8/layout/cycle7"/>
    <dgm:cxn modelId="{1342448D-4C4D-4716-80FC-D7C3B0A1EF8D}" type="presParOf" srcId="{73A89B10-AA27-4465-981C-39468D1BA2AA}" destId="{ED65E2CA-8EBE-4525-A8BE-C89402768955}" srcOrd="5" destOrd="0" presId="urn:microsoft.com/office/officeart/2005/8/layout/cycle7"/>
    <dgm:cxn modelId="{17784061-4D19-477B-B362-9ED0A9296241}" type="presParOf" srcId="{ED65E2CA-8EBE-4525-A8BE-C89402768955}" destId="{AD2FA84B-CB29-4D21-8CE1-CA9E182CFB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0C38-3FF9-4EFC-9D59-B1FC93FB500F}">
      <dsp:nvSpPr>
        <dsp:cNvPr id="0" name=""/>
        <dsp:cNvSpPr/>
      </dsp:nvSpPr>
      <dsp:spPr>
        <a:xfrm>
          <a:off x="2397649" y="1202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Leerling </a:t>
          </a:r>
        </a:p>
      </dsp:txBody>
      <dsp:txXfrm>
        <a:off x="2433565" y="37118"/>
        <a:ext cx="2380671" cy="1154419"/>
      </dsp:txXfrm>
    </dsp:sp>
    <dsp:sp modelId="{8CCB67DA-2F88-4170-87FD-EB206912886C}">
      <dsp:nvSpPr>
        <dsp:cNvPr id="0" name=""/>
        <dsp:cNvSpPr/>
      </dsp:nvSpPr>
      <dsp:spPr>
        <a:xfrm rot="3600000">
          <a:off x="4280651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4409407" y="2307325"/>
        <a:ext cx="1019548" cy="257512"/>
      </dsp:txXfrm>
    </dsp:sp>
    <dsp:sp modelId="{23D12FB0-2763-435E-B4B5-5510BC41D73C}">
      <dsp:nvSpPr>
        <dsp:cNvPr id="0" name=""/>
        <dsp:cNvSpPr/>
      </dsp:nvSpPr>
      <dsp:spPr>
        <a:xfrm>
          <a:off x="442206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Ouders</a:t>
          </a:r>
        </a:p>
      </dsp:txBody>
      <dsp:txXfrm>
        <a:off x="4457980" y="3543507"/>
        <a:ext cx="2380671" cy="1154419"/>
      </dsp:txXfrm>
    </dsp:sp>
    <dsp:sp modelId="{52C88419-FDF3-442B-A42C-3732ECCA175D}">
      <dsp:nvSpPr>
        <dsp:cNvPr id="0" name=""/>
        <dsp:cNvSpPr/>
      </dsp:nvSpPr>
      <dsp:spPr>
        <a:xfrm rot="10800000">
          <a:off x="2985370" y="3906123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 rot="10800000">
        <a:off x="3114126" y="3991961"/>
        <a:ext cx="1019548" cy="257512"/>
      </dsp:txXfrm>
    </dsp:sp>
    <dsp:sp modelId="{91AF5469-037F-4AF0-B8E8-56EFA0CD21F2}">
      <dsp:nvSpPr>
        <dsp:cNvPr id="0" name=""/>
        <dsp:cNvSpPr/>
      </dsp:nvSpPr>
      <dsp:spPr>
        <a:xfrm>
          <a:off x="37323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School </a:t>
          </a:r>
        </a:p>
      </dsp:txBody>
      <dsp:txXfrm>
        <a:off x="409150" y="3543507"/>
        <a:ext cx="2380671" cy="1154419"/>
      </dsp:txXfrm>
    </dsp:sp>
    <dsp:sp modelId="{ED65E2CA-8EBE-4525-A8BE-C89402768955}">
      <dsp:nvSpPr>
        <dsp:cNvPr id="0" name=""/>
        <dsp:cNvSpPr/>
      </dsp:nvSpPr>
      <dsp:spPr>
        <a:xfrm rot="18000000">
          <a:off x="1612138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1740894" y="2307325"/>
        <a:ext cx="1019548" cy="25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7FD599-3908-4FC7-AE69-BFCD6406B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004" y="2206260"/>
            <a:ext cx="5441950" cy="85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C712A"/>
                </a:solidFill>
              </a:defRPr>
            </a:lvl1pPr>
          </a:lstStyle>
          <a:p>
            <a:pPr lvl="0"/>
            <a:r>
              <a:rPr lang="nl-NL" dirty="0"/>
              <a:t>HIER KOMT DE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3626787-646A-47DB-9D31-DB3A06D1B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004" y="3323127"/>
            <a:ext cx="2268293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7C561430-AD9A-40B9-BCD7-D7CFA186C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003" y="4061680"/>
            <a:ext cx="5441950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8CA6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Woensdag 8 augustus 2018</a:t>
            </a:r>
          </a:p>
        </p:txBody>
      </p:sp>
    </p:spTree>
    <p:extLst>
      <p:ext uri="{BB962C8B-B14F-4D97-AF65-F5344CB8AC3E}">
        <p14:creationId xmlns:p14="http://schemas.microsoft.com/office/powerpoint/2010/main" val="23852767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0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55732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98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5571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1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8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04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2764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8F76B-A873-1042-939E-1E932366C76A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B348FDC-879C-844F-B8B6-B08D709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2E313F-6E19-2045-8531-A5151450C1D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FD5E1A49-57F2-C244-8F1D-86EA52FB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9D458-B88A-6449-AB4B-ADD9336F1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9188" y="321178"/>
            <a:ext cx="5053013" cy="60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INHOUDSOPGAVE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8A757B-2EC0-9242-A693-5A24A3C82D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9187" y="1156408"/>
            <a:ext cx="5053013" cy="51036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50"/>
              </a:spcBef>
              <a:buNone/>
              <a:defRPr sz="2400">
                <a:solidFill>
                  <a:srgbClr val="FCC00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Hoofdstuk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2. </a:t>
            </a:r>
            <a:r>
              <a:rPr lang="en-US" dirty="0" err="1"/>
              <a:t>Hoofdstuk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Hoofdstuk</a:t>
            </a:r>
            <a:r>
              <a:rPr lang="en-US" dirty="0"/>
              <a:t> 3</a:t>
            </a:r>
          </a:p>
          <a:p>
            <a:pPr lvl="0"/>
            <a:r>
              <a:rPr lang="en-US" dirty="0"/>
              <a:t>4. </a:t>
            </a:r>
            <a:r>
              <a:rPr lang="en-US" dirty="0" err="1"/>
              <a:t>Hoofdstuk</a:t>
            </a:r>
            <a:r>
              <a:rPr lang="en-US" dirty="0"/>
              <a:t> 4</a:t>
            </a:r>
          </a:p>
          <a:p>
            <a:pPr lvl="0"/>
            <a:r>
              <a:rPr lang="en-US" dirty="0"/>
              <a:t>5.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  <a:p>
            <a:pPr lvl="0"/>
            <a:r>
              <a:rPr lang="en-US" dirty="0"/>
              <a:t>6. </a:t>
            </a:r>
            <a:r>
              <a:rPr lang="en-US" dirty="0" err="1"/>
              <a:t>Hoofdstuk</a:t>
            </a:r>
            <a:r>
              <a:rPr lang="en-US" dirty="0"/>
              <a:t> 6</a:t>
            </a:r>
          </a:p>
          <a:p>
            <a:pPr lvl="0"/>
            <a:r>
              <a:rPr lang="en-US" dirty="0"/>
              <a:t>7. </a:t>
            </a:r>
            <a:r>
              <a:rPr lang="en-US" dirty="0" err="1"/>
              <a:t>Hoofdstuk</a:t>
            </a:r>
            <a:r>
              <a:rPr lang="en-US" dirty="0"/>
              <a:t> 7</a:t>
            </a:r>
          </a:p>
          <a:p>
            <a:pPr lvl="0"/>
            <a:r>
              <a:rPr lang="en-US" dirty="0"/>
              <a:t>8. </a:t>
            </a:r>
            <a:r>
              <a:rPr lang="en-US" dirty="0" err="1"/>
              <a:t>Hoofdstuk</a:t>
            </a:r>
            <a:r>
              <a:rPr lang="en-US" dirty="0"/>
              <a:t> 8</a:t>
            </a:r>
          </a:p>
          <a:p>
            <a:pPr lvl="0"/>
            <a:r>
              <a:rPr lang="en-US" dirty="0"/>
              <a:t>9. </a:t>
            </a:r>
            <a:r>
              <a:rPr lang="en-US" dirty="0" err="1"/>
              <a:t>Hoofdstuk</a:t>
            </a:r>
            <a:r>
              <a:rPr lang="en-US" dirty="0"/>
              <a:t> 9</a:t>
            </a:r>
          </a:p>
          <a:p>
            <a:pPr lvl="0"/>
            <a:r>
              <a:rPr lang="en-US" dirty="0"/>
              <a:t>10. </a:t>
            </a:r>
            <a:r>
              <a:rPr lang="en-US" dirty="0" err="1"/>
              <a:t>Hoofdstuk</a:t>
            </a:r>
            <a:r>
              <a:rPr lang="en-US" dirty="0"/>
              <a:t> 10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C3F261E-84CA-D041-B65F-92569C3F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048247" y="2430160"/>
            <a:ext cx="5938920" cy="17209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00" b="1" i="0" cap="all" baseline="0">
                <a:solidFill>
                  <a:srgbClr val="0193AE"/>
                </a:solidFill>
                <a:latin typeface="Barlow Condensed SemiBold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769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1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5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2376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5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516BA0-6634-884A-9ED9-AFC90ED7E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436" y="5913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6F95E5F-21BE-4B4D-A2B3-9ED7E2252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766" y="2226426"/>
            <a:ext cx="5535613" cy="1880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DIT IS DE TITEL VAN EEN NIEUW HOOFDSTUK GESCHREVEN OVER 3 REGELS.</a:t>
            </a:r>
          </a:p>
        </p:txBody>
      </p:sp>
    </p:spTree>
    <p:extLst>
      <p:ext uri="{BB962C8B-B14F-4D97-AF65-F5344CB8AC3E}">
        <p14:creationId xmlns:p14="http://schemas.microsoft.com/office/powerpoint/2010/main" val="22947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375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65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34624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189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B1A5FC11-F2E3-436B-944D-467A520459D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141B982D-85A9-FA4B-A3E1-5E2D8E4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9" y="414867"/>
            <a:ext cx="229973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5C8DDC9D-8928-6D4E-A5F2-B0CAF240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B3E16-5C87-4342-B8AB-A7E80BEB063D}"/>
              </a:ext>
            </a:extLst>
          </p:cNvPr>
          <p:cNvSpPr txBox="1"/>
          <p:nvPr userDrawn="1"/>
        </p:nvSpPr>
        <p:spPr>
          <a:xfrm>
            <a:off x="822869" y="5795218"/>
            <a:ext cx="152374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Condensed" pitchFamily="2" charset="77"/>
                <a:ea typeface="+mj-ea"/>
                <a:cs typeface="+mj-cs"/>
                <a:sym typeface="Helvetica Light"/>
              </a:rPr>
              <a:t>TTO, GYMNASIUM, ATHENEUM, HAVO EN MAVO</a:t>
            </a:r>
          </a:p>
        </p:txBody>
      </p:sp>
    </p:spTree>
    <p:extLst>
      <p:ext uri="{BB962C8B-B14F-4D97-AF65-F5344CB8AC3E}">
        <p14:creationId xmlns:p14="http://schemas.microsoft.com/office/powerpoint/2010/main" val="62484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">
            <a:extLst>
              <a:ext uri="{FF2B5EF4-FFF2-40B4-BE49-F238E27FC236}">
                <a16:creationId xmlns:a16="http://schemas.microsoft.com/office/drawing/2014/main" id="{23170CCD-1247-6249-AC23-A735D0CA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B7EE-A557-1B42-A9EF-32F36FEA75D1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2374E0-1D17-3A41-ACF2-ED00D9140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57A9A4A-BF95-5C44-852F-39F9E616DF3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20" name="pasted-image.pdf">
            <a:extLst>
              <a:ext uri="{FF2B5EF4-FFF2-40B4-BE49-F238E27FC236}">
                <a16:creationId xmlns:a16="http://schemas.microsoft.com/office/drawing/2014/main" id="{1619CD61-FA9F-3441-B142-CEA5D905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092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7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C3BC94CB-BA4D-F24F-AEAF-FDECAB88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567" y="4676876"/>
            <a:ext cx="3276601" cy="327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75921584-4A26-0947-B6D4-61CFF56F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66" y="-1279285"/>
            <a:ext cx="3855354" cy="7057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1C92548-7822-6D47-A8D6-1BDCFD15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582" y="6132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EDD68D-7392-40B7-BBAC-CFDF7D8E2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Ouderavond mavo 3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613012-A767-4B35-9FF7-F9506D5474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Welkom!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F4096-8998-42FD-B2AF-BF70D2119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C66235C1-7670-4B21-9EB7-A5628517F3DA}" type="datetime2">
              <a:rPr lang="nl-NL" smtClean="0"/>
              <a:t>woensdag 3 september 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4630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884" y="1351359"/>
            <a:ext cx="11108638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</a:rPr>
              <a:t>Leerling kiezen natuurlijk niet zomaar…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Ze kijken naar waar interesses op school liggen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Ze kijken naar interesses buiten school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Ze gaan </a:t>
            </a:r>
            <a:r>
              <a:rPr lang="nl-NL" sz="1800" dirty="0">
                <a:solidFill>
                  <a:srgbClr val="31436D"/>
                </a:solidFill>
              </a:rPr>
              <a:t>ervaringen opdoen </a:t>
            </a:r>
          </a:p>
          <a:p>
            <a:pPr marL="628650" lvl="1" indent="-285750"/>
            <a:endParaRPr lang="nl-NL" sz="1700" u="sng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</a:rPr>
              <a:t>Het hele jaar werken we aan Qompas 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</a:rPr>
              <a:t>Hulpmiddel</a:t>
            </a:r>
          </a:p>
          <a:p>
            <a:pPr marL="914400" lvl="2" indent="-342900"/>
            <a:r>
              <a:rPr lang="nl-NL" sz="1800" b="0" dirty="0">
                <a:solidFill>
                  <a:srgbClr val="31436D"/>
                </a:solidFill>
              </a:rPr>
              <a:t>Interessetesten, beroepentesten, competentietesten om te ontdekken wie je bent en waar je goed/minder goed in bent</a:t>
            </a:r>
          </a:p>
          <a:p>
            <a:pPr marL="914400" lvl="2" indent="-342900"/>
            <a:r>
              <a:rPr lang="nl-NL" sz="1800" b="0" dirty="0">
                <a:solidFill>
                  <a:srgbClr val="31436D"/>
                </a:solidFill>
              </a:rPr>
              <a:t>Leerlingen doorlopen stappenplan </a:t>
            </a:r>
          </a:p>
          <a:p>
            <a:pPr marL="914400" lvl="2" indent="-342900"/>
            <a:r>
              <a:rPr lang="nl-NL" sz="1800" b="0" dirty="0">
                <a:solidFill>
                  <a:srgbClr val="31436D"/>
                </a:solidFill>
              </a:rPr>
              <a:t>Qompas maken is </a:t>
            </a:r>
            <a:r>
              <a:rPr lang="nl-NL" sz="1800" dirty="0">
                <a:solidFill>
                  <a:srgbClr val="31436D"/>
                </a:solidFill>
              </a:rPr>
              <a:t>verplicht</a:t>
            </a:r>
          </a:p>
          <a:p>
            <a:pPr marL="914400" lvl="2" indent="-342900"/>
            <a:endParaRPr lang="nl-NL" sz="1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  <a:latin typeface="Muli  "/>
              </a:rPr>
              <a:t>Naast Qompas…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  <a:latin typeface="+mn-lt"/>
              </a:rPr>
              <a:t>Nassau Academie (</a:t>
            </a:r>
            <a:r>
              <a:rPr lang="nl-NL" sz="1800" b="0" dirty="0" err="1">
                <a:solidFill>
                  <a:srgbClr val="31436D"/>
                </a:solidFill>
                <a:latin typeface="+mn-lt"/>
              </a:rPr>
              <a:t>Keuzeminoren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) 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  <a:latin typeface="+mn-lt"/>
              </a:rPr>
              <a:t>VMBO Informatiemarkt (Week 2 2026 </a:t>
            </a:r>
            <a:r>
              <a:rPr lang="nl-NL" sz="1800" b="0" dirty="0" err="1">
                <a:solidFill>
                  <a:srgbClr val="31436D"/>
                </a:solidFill>
                <a:latin typeface="+mn-lt"/>
              </a:rPr>
              <a:t>ovb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)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  <a:latin typeface="+mn-lt"/>
              </a:rPr>
              <a:t>Stageweek (Week 7 2026, 9 feb- 13 feb)</a:t>
            </a: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LOB-Activiteiten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5D4C13-8F89-493F-1E4F-801970CF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119" y="1565031"/>
            <a:ext cx="664099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5E75-6F14-6293-2EEC-3DE299FC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873E63-D854-9229-90DD-E25E68EC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884" y="1351359"/>
            <a:ext cx="11108638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</a:rPr>
              <a:t>Verrijkingsprogramma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Per periode kunnen leerlingen zich inschrijven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Vakoverstijgende thema’s </a:t>
            </a:r>
          </a:p>
          <a:p>
            <a:pPr marL="628650" lvl="1" indent="-285750"/>
            <a:r>
              <a:rPr lang="nl-NL" sz="1800" b="0" dirty="0">
                <a:solidFill>
                  <a:srgbClr val="31436D"/>
                </a:solidFill>
              </a:rPr>
              <a:t>Twee docenten van verschillende vakken</a:t>
            </a:r>
            <a:endParaRPr lang="nl-NL" sz="170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</a:rPr>
              <a:t>Loopbaanoriëntatie 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</a:rPr>
              <a:t>Minor heeft koppeling met wereld buiten school </a:t>
            </a:r>
          </a:p>
          <a:p>
            <a:pPr marL="914400" lvl="2" indent="-342900"/>
            <a:r>
              <a:rPr lang="nl-NL" sz="1800" b="0" dirty="0">
                <a:solidFill>
                  <a:srgbClr val="31436D"/>
                </a:solidFill>
              </a:rPr>
              <a:t>School – Samenleving – Vervolgonderwijs</a:t>
            </a:r>
          </a:p>
          <a:p>
            <a:pPr marL="685800" lvl="1" indent="-342900"/>
            <a:r>
              <a:rPr lang="nl-NL" sz="1800" b="0" dirty="0">
                <a:solidFill>
                  <a:srgbClr val="31436D"/>
                </a:solidFill>
              </a:rPr>
              <a:t>Minor heeft koppeling met profielen vmbo-tl, zodat leerling oriënteert op toekomst ná de Nassau</a:t>
            </a:r>
            <a:endParaRPr lang="nl-NL" sz="1800" dirty="0">
              <a:solidFill>
                <a:srgbClr val="31436D"/>
              </a:solidFill>
            </a:endParaRPr>
          </a:p>
          <a:p>
            <a:pPr marL="914400" lvl="2" indent="-342900"/>
            <a:endParaRPr lang="nl-NL" sz="1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31436D"/>
                </a:solidFill>
                <a:latin typeface="Muli  "/>
              </a:rPr>
              <a:t>Academieminors?</a:t>
            </a:r>
          </a:p>
          <a:p>
            <a:pPr marL="685800" lvl="1" indent="-342900"/>
            <a:r>
              <a:rPr lang="nl-NL" sz="1800" b="0" i="1" dirty="0">
                <a:solidFill>
                  <a:srgbClr val="31436D"/>
                </a:solidFill>
                <a:latin typeface="+mn-lt"/>
              </a:rPr>
              <a:t>Organiseer een evenement 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-&gt; De Rooi Pannen Leisure &amp; Events </a:t>
            </a:r>
          </a:p>
          <a:p>
            <a:pPr marL="685800" lvl="1" indent="-342900"/>
            <a:r>
              <a:rPr lang="nl-NL" sz="1800" b="0" i="1" dirty="0">
                <a:solidFill>
                  <a:srgbClr val="31436D"/>
                </a:solidFill>
                <a:latin typeface="+mn-lt"/>
              </a:rPr>
              <a:t>Baas in de horeca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 -&gt; De Rooi Pannen Horeca</a:t>
            </a:r>
          </a:p>
          <a:p>
            <a:pPr marL="685800" lvl="1" indent="-342900"/>
            <a:r>
              <a:rPr lang="nl-NL" sz="1800" b="0" i="1" dirty="0">
                <a:solidFill>
                  <a:srgbClr val="31436D"/>
                </a:solidFill>
                <a:latin typeface="+mn-lt"/>
              </a:rPr>
              <a:t>De eigen zaak 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-&gt; Profiel Economie </a:t>
            </a:r>
          </a:p>
          <a:p>
            <a:pPr marL="685800" lvl="1" indent="-342900"/>
            <a:r>
              <a:rPr lang="nl-NL" sz="1800" b="0" i="1" dirty="0">
                <a:solidFill>
                  <a:srgbClr val="31436D"/>
                </a:solidFill>
                <a:latin typeface="+mn-lt"/>
              </a:rPr>
              <a:t>Ontwerp de groene stad 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-&gt; Profiel Techniek </a:t>
            </a:r>
          </a:p>
          <a:p>
            <a:pPr marL="685800" lvl="1" indent="-342900"/>
            <a:r>
              <a:rPr lang="nl-NL" sz="1800" b="0" i="1" dirty="0">
                <a:solidFill>
                  <a:srgbClr val="31436D"/>
                </a:solidFill>
                <a:latin typeface="+mn-lt"/>
              </a:rPr>
              <a:t>Activiteit Kinderdagverblijf 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-&gt; </a:t>
            </a:r>
            <a:r>
              <a:rPr lang="nl-NL" sz="1800" b="0" dirty="0" err="1">
                <a:solidFill>
                  <a:srgbClr val="31436D"/>
                </a:solidFill>
                <a:latin typeface="+mn-lt"/>
              </a:rPr>
              <a:t>Kober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 kinderdagverblijf</a:t>
            </a: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877FDD6-D179-1A2A-39AE-3418F0872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Nassau Academie </a:t>
            </a:r>
          </a:p>
          <a:p>
            <a:endParaRPr lang="nl-NL" dirty="0"/>
          </a:p>
        </p:txBody>
      </p:sp>
      <p:pic>
        <p:nvPicPr>
          <p:cNvPr id="4" name="Afbeelding 3" descr="Afbeelding met symbool, embleem, logo, Handelsmerk&#10;&#10;Door AI gegenereerde inhoud is mogelijk onjuist.">
            <a:extLst>
              <a:ext uri="{FF2B5EF4-FFF2-40B4-BE49-F238E27FC236}">
                <a16:creationId xmlns:a16="http://schemas.microsoft.com/office/drawing/2014/main" id="{9F527FCF-345D-2F08-F1E2-5195E474F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96" y="136281"/>
            <a:ext cx="2857500" cy="2857500"/>
          </a:xfrm>
          <a:prstGeom prst="rect">
            <a:avLst/>
          </a:prstGeom>
        </p:spPr>
      </p:pic>
      <p:pic>
        <p:nvPicPr>
          <p:cNvPr id="8" name="Afbeelding 7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993BA65A-5553-D474-0C3E-7D9D2F95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07" y="4285607"/>
            <a:ext cx="2841789" cy="1491939"/>
          </a:xfrm>
          <a:prstGeom prst="rect">
            <a:avLst/>
          </a:prstGeom>
        </p:spPr>
      </p:pic>
      <p:pic>
        <p:nvPicPr>
          <p:cNvPr id="10" name="Afbeelding 9" descr="Afbeelding met Lettertype, typografie, kalligrafie, ontwerp&#10;&#10;Door AI gegenereerde inhoud is mogelijk onjuist.">
            <a:extLst>
              <a:ext uri="{FF2B5EF4-FFF2-40B4-BE49-F238E27FC236}">
                <a16:creationId xmlns:a16="http://schemas.microsoft.com/office/drawing/2014/main" id="{F8715EFC-8FA3-BE5E-F00E-9B97C56C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60" y="5876980"/>
            <a:ext cx="2854002" cy="8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Rol Decaan en Rol ouders</a:t>
            </a:r>
          </a:p>
        </p:txBody>
      </p:sp>
      <p:pic>
        <p:nvPicPr>
          <p:cNvPr id="2" name="Picture 2" descr="Wat is LOB? – Zeeuwse Ambities">
            <a:extLst>
              <a:ext uri="{FF2B5EF4-FFF2-40B4-BE49-F238E27FC236}">
                <a16:creationId xmlns:a16="http://schemas.microsoft.com/office/drawing/2014/main" id="{7BD19B63-F48C-8CAA-958C-CC424E1F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052" y="692361"/>
            <a:ext cx="3698631" cy="37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F90B16A-04EF-E9E2-DF67-0EA7D818277D}"/>
              </a:ext>
            </a:extLst>
          </p:cNvPr>
          <p:cNvSpPr txBox="1">
            <a:spLocks/>
          </p:cNvSpPr>
          <p:nvPr/>
        </p:nvSpPr>
        <p:spPr>
          <a:xfrm>
            <a:off x="397484" y="1125969"/>
            <a:ext cx="8412687" cy="394161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sz="2800" dirty="0">
                <a:solidFill>
                  <a:srgbClr val="31436D"/>
                </a:solidFill>
              </a:rPr>
              <a:t>Decaan </a:t>
            </a:r>
          </a:p>
          <a:p>
            <a:pPr marL="628650" lvl="1" indent="-285750"/>
            <a:r>
              <a:rPr lang="nl-NL" sz="2400" b="0" dirty="0">
                <a:solidFill>
                  <a:srgbClr val="31436D"/>
                </a:solidFill>
              </a:rPr>
              <a:t>Beschikbaar voor álle vragen over </a:t>
            </a:r>
            <a:r>
              <a:rPr lang="nl-NL" sz="2400" b="0">
                <a:solidFill>
                  <a:srgbClr val="31436D"/>
                </a:solidFill>
              </a:rPr>
              <a:t>de profielkeuze</a:t>
            </a:r>
            <a:endParaRPr lang="nl-NL" sz="2400" b="0" dirty="0">
              <a:solidFill>
                <a:srgbClr val="31436D"/>
              </a:solidFill>
            </a:endParaRPr>
          </a:p>
          <a:p>
            <a:pPr marL="857250" lvl="2" indent="-285750"/>
            <a:r>
              <a:rPr lang="nl-NL" sz="2400" b="0" dirty="0">
                <a:solidFill>
                  <a:srgbClr val="31436D"/>
                </a:solidFill>
              </a:rPr>
              <a:t>Leerlingen kunnen binnenlopen of mailen </a:t>
            </a:r>
          </a:p>
          <a:p>
            <a:pPr marL="857250" lvl="2" indent="-285750"/>
            <a:r>
              <a:rPr lang="nl-NL" sz="2400" b="0" dirty="0">
                <a:solidFill>
                  <a:srgbClr val="31436D"/>
                </a:solidFill>
              </a:rPr>
              <a:t>Ouders kunnen mailen, bellen of een afspraak maken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Voert gesprekjes met leerlingen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Informeer leerlingen over belangrijke momenten en data </a:t>
            </a:r>
          </a:p>
          <a:p>
            <a:pPr marL="685800" lvl="1" indent="-342900"/>
            <a:r>
              <a:rPr lang="nl-NL" sz="2400" b="0" dirty="0">
                <a:solidFill>
                  <a:srgbClr val="31436D"/>
                </a:solidFill>
              </a:rPr>
              <a:t>Aanspreekpunt voor leerlingen én ouders als het niet lukt</a:t>
            </a:r>
          </a:p>
          <a:p>
            <a:pPr marL="685800" lvl="1" indent="-342900"/>
            <a:endParaRPr lang="nl-NL" sz="2400" b="0" dirty="0">
              <a:solidFill>
                <a:srgbClr val="31436D"/>
              </a:solidFill>
            </a:endParaRPr>
          </a:p>
          <a:p>
            <a:pPr marL="342900" indent="-342900"/>
            <a:r>
              <a:rPr lang="nl-NL" sz="2800" dirty="0">
                <a:solidFill>
                  <a:srgbClr val="31436D"/>
                </a:solidFill>
              </a:rPr>
              <a:t>Ouders </a:t>
            </a:r>
            <a:r>
              <a:rPr lang="nl-NL" sz="2800" b="0" dirty="0">
                <a:solidFill>
                  <a:srgbClr val="31436D"/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rgbClr val="31436D"/>
                </a:solidFill>
              </a:rPr>
              <a:t>Essentiele, ondersteunende rol in profielkeuzeproces</a:t>
            </a:r>
          </a:p>
          <a:p>
            <a:pPr marL="800100" lvl="1" indent="-457200"/>
            <a:r>
              <a:rPr lang="nl-NL" sz="2000" b="0" dirty="0">
                <a:solidFill>
                  <a:srgbClr val="31436D"/>
                </a:solidFill>
              </a:rPr>
              <a:t>Als gesprekspartner, maar ook in de praktische ondersteuning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dirty="0">
                <a:solidFill>
                  <a:srgbClr val="31436D"/>
                </a:solidFill>
              </a:rPr>
              <a:t>Ondersteunend, niet dicterend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0" dirty="0">
              <a:solidFill>
                <a:srgbClr val="31436D"/>
              </a:solidFill>
            </a:endParaRPr>
          </a:p>
          <a:p>
            <a:pPr lvl="2" indent="0">
              <a:buNone/>
            </a:pPr>
            <a:endParaRPr lang="nl-NL" sz="1500" b="0" dirty="0">
              <a:solidFill>
                <a:srgbClr val="31436D"/>
              </a:solidFill>
            </a:endParaRPr>
          </a:p>
          <a:p>
            <a:pPr marL="857250" lvl="2" indent="-285750"/>
            <a:endParaRPr lang="nl-NL" sz="15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1028700" lvl="2" indent="-457200"/>
            <a:endParaRPr lang="nl-NL" sz="2400" b="0" dirty="0">
              <a:solidFill>
                <a:srgbClr val="31436D"/>
              </a:solidFill>
              <a:latin typeface="+mn-lt"/>
            </a:endParaRPr>
          </a:p>
          <a:p>
            <a:pPr marL="857250" lvl="2" indent="-285750"/>
            <a:endParaRPr lang="nl-NL" sz="1500" b="0" i="1" dirty="0">
              <a:solidFill>
                <a:srgbClr val="31436D"/>
              </a:solidFill>
              <a:latin typeface="Muli  "/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  <a:latin typeface="Muli  "/>
            </a:endParaRPr>
          </a:p>
          <a:p>
            <a:pPr marL="685800" lvl="1" indent="-342900"/>
            <a:endParaRPr lang="nl-NL" sz="1700" dirty="0">
              <a:solidFill>
                <a:srgbClr val="31436D"/>
              </a:solidFill>
              <a:latin typeface="Muli  "/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  <a:latin typeface="Muli  "/>
            </a:endParaRPr>
          </a:p>
        </p:txBody>
      </p:sp>
    </p:spTree>
    <p:extLst>
      <p:ext uri="{BB962C8B-B14F-4D97-AF65-F5344CB8AC3E}">
        <p14:creationId xmlns:p14="http://schemas.microsoft.com/office/powerpoint/2010/main" val="41275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581" y="951615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Qompas deadlines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Altijd terug te vinden in SOM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Leerling kan altijd door- en vooruitwerken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Deadline niet gehaald? Werken in de medialab tot het af is.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VMBO-Informatiemarkt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Eerste week ná kerstvakantie </a:t>
            </a:r>
          </a:p>
          <a:p>
            <a:pPr marL="685800" lvl="1" indent="-342900"/>
            <a:r>
              <a:rPr lang="nl-NL" sz="2100" b="0" i="1" dirty="0">
                <a:solidFill>
                  <a:srgbClr val="31436D"/>
                </a:solidFill>
              </a:rPr>
              <a:t>De Campus</a:t>
            </a:r>
            <a:r>
              <a:rPr lang="nl-NL" sz="2100" b="0" dirty="0">
                <a:solidFill>
                  <a:srgbClr val="31436D"/>
                </a:solidFill>
              </a:rPr>
              <a:t> in Breda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Informatie per mail  </a:t>
            </a:r>
            <a:endParaRPr lang="nl-NL" sz="2100" b="0" i="1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Stage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Meeloopstage 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Leerling dient zelf een stage te zoeken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Jaarplanning </a:t>
            </a:r>
          </a:p>
        </p:txBody>
      </p:sp>
      <p:pic>
        <p:nvPicPr>
          <p:cNvPr id="4" name="Afbeelding 3" descr="Afbeelding met tekst, schermopname, nummer, Parallel&#10;&#10;Door AI gegenereerde inhoud is mogelijk onjuist.">
            <a:extLst>
              <a:ext uri="{FF2B5EF4-FFF2-40B4-BE49-F238E27FC236}">
                <a16:creationId xmlns:a16="http://schemas.microsoft.com/office/drawing/2014/main" id="{0A37C1C2-6D95-3850-1006-79AB20482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39" y="0"/>
            <a:ext cx="4018961" cy="66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Dedecaan.denassau.nl	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Via </a:t>
            </a:r>
            <a:r>
              <a:rPr lang="nl-NL" sz="2100" b="0" i="1" dirty="0">
                <a:solidFill>
                  <a:srgbClr val="31436D"/>
                </a:solidFill>
              </a:rPr>
              <a:t>leerlingen</a:t>
            </a:r>
            <a:r>
              <a:rPr lang="nl-NL" sz="2100" b="0" dirty="0">
                <a:solidFill>
                  <a:srgbClr val="31436D"/>
                </a:solidFill>
              </a:rPr>
              <a:t> -&gt; </a:t>
            </a:r>
            <a:r>
              <a:rPr lang="nl-NL" sz="2100" b="0" i="1" dirty="0">
                <a:solidFill>
                  <a:srgbClr val="31436D"/>
                </a:solidFill>
              </a:rPr>
              <a:t>Decanaat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Informatie en FAQ’s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Data op een rij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Kiesmbo.nl</a:t>
            </a:r>
            <a:endParaRPr lang="nl-NL" sz="2100" b="0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Contact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J.rooijakkers@denassau.nl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Kantoor op de PK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076 5330330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Contact en website</a:t>
            </a:r>
          </a:p>
        </p:txBody>
      </p:sp>
    </p:spTree>
    <p:extLst>
      <p:ext uri="{BB962C8B-B14F-4D97-AF65-F5344CB8AC3E}">
        <p14:creationId xmlns:p14="http://schemas.microsoft.com/office/powerpoint/2010/main" val="33816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724" y="2324927"/>
            <a:ext cx="9666382" cy="2687406"/>
          </a:xfrm>
        </p:spPr>
        <p:txBody>
          <a:bodyPr/>
          <a:lstStyle/>
          <a:p>
            <a:r>
              <a:rPr lang="nl-NL" sz="7500" dirty="0"/>
              <a:t>Veel succes ! </a:t>
            </a:r>
          </a:p>
        </p:txBody>
      </p:sp>
    </p:spTree>
    <p:extLst>
      <p:ext uri="{BB962C8B-B14F-4D97-AF65-F5344CB8AC3E}">
        <p14:creationId xmlns:p14="http://schemas.microsoft.com/office/powerpoint/2010/main" val="109529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751" y="1397233"/>
            <a:ext cx="11248149" cy="2687406"/>
          </a:xfrm>
        </p:spPr>
        <p:txBody>
          <a:bodyPr/>
          <a:lstStyle/>
          <a:p>
            <a:r>
              <a:rPr lang="nl-NL" sz="4500" dirty="0"/>
              <a:t>M3a Mevr. Linssen 					Lok. 061</a:t>
            </a:r>
          </a:p>
          <a:p>
            <a:r>
              <a:rPr lang="nl-NL" sz="4500" dirty="0"/>
              <a:t>M3b Mevr. Van der Muren 		Lok. 062</a:t>
            </a:r>
          </a:p>
          <a:p>
            <a:r>
              <a:rPr lang="nl-NL" sz="4500" dirty="0"/>
              <a:t>M3c Dhr. van Schijndel 			Lok. 064</a:t>
            </a:r>
          </a:p>
          <a:p>
            <a:r>
              <a:rPr lang="nl-NL" sz="4500" dirty="0"/>
              <a:t>M3d Mevr. </a:t>
            </a:r>
            <a:r>
              <a:rPr lang="nl-NL" sz="4500" dirty="0" err="1"/>
              <a:t>Spierings</a:t>
            </a:r>
            <a:r>
              <a:rPr lang="nl-NL" sz="4500" dirty="0"/>
              <a:t>					Lok. 072</a:t>
            </a:r>
          </a:p>
          <a:p>
            <a:r>
              <a:rPr lang="nl-NL" sz="4500" dirty="0"/>
              <a:t>M3e Dhr. Andries 						Lok. 074</a:t>
            </a:r>
          </a:p>
        </p:txBody>
      </p:sp>
    </p:spTree>
    <p:extLst>
      <p:ext uri="{BB962C8B-B14F-4D97-AF65-F5344CB8AC3E}">
        <p14:creationId xmlns:p14="http://schemas.microsoft.com/office/powerpoint/2010/main" val="13549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EFCE8-4D45-F93C-B694-EC40593E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FB1C74-1BAC-9C68-6C43-FA15BE02DC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0922" y="2882306"/>
            <a:ext cx="10630448" cy="2687406"/>
          </a:xfrm>
        </p:spPr>
        <p:txBody>
          <a:bodyPr/>
          <a:lstStyle/>
          <a:p>
            <a:r>
              <a:rPr lang="nl-NL" sz="6500" dirty="0">
                <a:solidFill>
                  <a:schemeClr val="bg1"/>
                </a:solidFill>
              </a:rPr>
              <a:t>Welkomstwoord Dhr. van Harmelen</a:t>
            </a:r>
          </a:p>
          <a:p>
            <a:r>
              <a:rPr lang="nl-NL" sz="6500" dirty="0">
                <a:solidFill>
                  <a:schemeClr val="bg1"/>
                </a:solidFill>
              </a:rPr>
              <a:t>(Directeur mavo) </a:t>
            </a:r>
          </a:p>
        </p:txBody>
      </p:sp>
    </p:spTree>
    <p:extLst>
      <p:ext uri="{BB962C8B-B14F-4D97-AF65-F5344CB8AC3E}">
        <p14:creationId xmlns:p14="http://schemas.microsoft.com/office/powerpoint/2010/main" val="13058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Uitleg gang van zaken door mevr. De Jager (Coördinator M3/4)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Informatie over studiekeuze door Dhr. Rooijakkers (Decaan Mavo)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Bijeenkomst ouders en mentor in lokalen</a:t>
            </a:r>
          </a:p>
        </p:txBody>
      </p:sp>
    </p:spTree>
    <p:extLst>
      <p:ext uri="{BB962C8B-B14F-4D97-AF65-F5344CB8AC3E}">
        <p14:creationId xmlns:p14="http://schemas.microsoft.com/office/powerpoint/2010/main" val="2742413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0776" y="2528917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nl-NL" sz="6500" dirty="0">
                <a:solidFill>
                  <a:schemeClr val="bg1"/>
                </a:solidFill>
              </a:rPr>
              <a:t>Uitleg gang van zaken door mevr. De Jager </a:t>
            </a:r>
          </a:p>
          <a:p>
            <a:r>
              <a:rPr lang="nl-NL" sz="6500" dirty="0"/>
              <a:t>		 </a:t>
            </a:r>
            <a:r>
              <a:rPr lang="nl-NL" sz="6500" dirty="0">
                <a:solidFill>
                  <a:schemeClr val="bg1"/>
                </a:solidFill>
              </a:rPr>
              <a:t>(Coördinator M3/4) </a:t>
            </a:r>
          </a:p>
        </p:txBody>
      </p:sp>
    </p:spTree>
    <p:extLst>
      <p:ext uri="{BB962C8B-B14F-4D97-AF65-F5344CB8AC3E}">
        <p14:creationId xmlns:p14="http://schemas.microsoft.com/office/powerpoint/2010/main" val="21669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0718" y="449214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Dynamische driehoek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D7BA48-AE19-77FC-D7CC-73B6D17DE8DE}"/>
              </a:ext>
            </a:extLst>
          </p:cNvPr>
          <p:cNvGraphicFramePr/>
          <p:nvPr/>
        </p:nvGraphicFramePr>
        <p:xfrm>
          <a:off x="2034514" y="1274850"/>
          <a:ext cx="7247802" cy="47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9054F815-2151-7B1B-E177-816F3383C064}"/>
              </a:ext>
            </a:extLst>
          </p:cNvPr>
          <p:cNvSpPr/>
          <p:nvPr/>
        </p:nvSpPr>
        <p:spPr>
          <a:xfrm>
            <a:off x="5395865" y="3429000"/>
            <a:ext cx="525101" cy="47983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EC7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EC702B"/>
              </a:solidFill>
              <a:effectLst/>
              <a:uLnTx/>
              <a:uFillTx/>
              <a:latin typeface="Muli SemiBold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761E322-1AA9-8512-5F52-0194F35546E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5920966" y="3668917"/>
            <a:ext cx="556034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C1DBA3D-44DC-CE26-092D-21C1B442316D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844067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4B91015-70D7-64A1-F2FA-3FAA293C7A74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658416" y="3908834"/>
            <a:ext cx="0" cy="617899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DE730C-8849-310E-E69C-ACE960EBD10E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943192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C868CA8D-BE17-8616-B30E-C7D21FD4E60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838700" y="3668917"/>
            <a:ext cx="557165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6E512B6-9AE2-0E3C-5652-A63BBF8EC73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58416" y="2924175"/>
            <a:ext cx="0" cy="504825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516" y="2268505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nl-NL" sz="6600" dirty="0">
                <a:solidFill>
                  <a:schemeClr val="bg1"/>
                </a:solidFill>
              </a:rPr>
              <a:t>Informatie over </a:t>
            </a:r>
            <a:r>
              <a:rPr lang="nl-NL" sz="6600" dirty="0"/>
              <a:t>profiel</a:t>
            </a:r>
            <a:r>
              <a:rPr lang="nl-NL" sz="6600" dirty="0">
                <a:solidFill>
                  <a:schemeClr val="bg1"/>
                </a:solidFill>
              </a:rPr>
              <a:t>keuze door Dhr. Rooijakkers              (Decaan Mavo) </a:t>
            </a:r>
          </a:p>
        </p:txBody>
      </p:sp>
    </p:spTree>
    <p:extLst>
      <p:ext uri="{BB962C8B-B14F-4D97-AF65-F5344CB8AC3E}">
        <p14:creationId xmlns:p14="http://schemas.microsoft.com/office/powerpoint/2010/main" val="352091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Profielkeuze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Mbo of Havo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LOB-activiteiten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Rol decaan en rol ouders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Jaarplanning, contact en website </a:t>
            </a:r>
          </a:p>
        </p:txBody>
      </p:sp>
    </p:spTree>
    <p:extLst>
      <p:ext uri="{BB962C8B-B14F-4D97-AF65-F5344CB8AC3E}">
        <p14:creationId xmlns:p14="http://schemas.microsoft.com/office/powerpoint/2010/main" val="209420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392" y="1010903"/>
            <a:ext cx="10110846" cy="24180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Keuzes mavo</a:t>
            </a:r>
          </a:p>
          <a:p>
            <a:pPr marL="628650" lvl="1" indent="-285750"/>
            <a:r>
              <a:rPr lang="nl-NL" sz="1800" b="0" strike="sngStrike" dirty="0">
                <a:solidFill>
                  <a:srgbClr val="002060"/>
                </a:solidFill>
              </a:rPr>
              <a:t>In mavo 2 : Vakkenkeuze </a:t>
            </a:r>
          </a:p>
          <a:p>
            <a:pPr marL="628650" lvl="1" indent="-285750"/>
            <a:r>
              <a:rPr lang="nl-NL" sz="1800" b="0" dirty="0">
                <a:solidFill>
                  <a:srgbClr val="002060"/>
                </a:solidFill>
              </a:rPr>
              <a:t>In mavo 3 : Profielkeuze </a:t>
            </a:r>
          </a:p>
          <a:p>
            <a:pPr marL="628650" lvl="1" indent="-285750"/>
            <a:r>
              <a:rPr lang="nl-NL" sz="1800" b="0" dirty="0">
                <a:solidFill>
                  <a:srgbClr val="002060"/>
                </a:solidFill>
              </a:rPr>
              <a:t>In mavo 4 : Studiekeuze (mbo) of Havo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De profielkeuze moet in P3 van dit schooljaar worden gemaakt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 Volgende stap in toekomst leerling</a:t>
            </a:r>
          </a:p>
          <a:p>
            <a:pPr marL="685800" lvl="1" indent="-342900">
              <a:lnSpc>
                <a:spcPct val="100000"/>
              </a:lnSpc>
            </a:pPr>
            <a:endParaRPr lang="nl-NL" sz="2000" b="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Op de mavo kunnen leerlingen kiezen uit vier profielen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Techniek </a:t>
            </a:r>
            <a:r>
              <a:rPr lang="nl-NL" sz="1800" b="0" i="1" dirty="0">
                <a:solidFill>
                  <a:srgbClr val="002060"/>
                </a:solidFill>
              </a:rPr>
              <a:t>(Wis + Nask1)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Groen </a:t>
            </a:r>
            <a:r>
              <a:rPr lang="nl-NL" sz="1800" b="0" i="1" dirty="0">
                <a:solidFill>
                  <a:srgbClr val="002060"/>
                </a:solidFill>
              </a:rPr>
              <a:t>(Wis + Bio/</a:t>
            </a:r>
            <a:r>
              <a:rPr lang="nl-NL" sz="1800" b="0" i="1" dirty="0" err="1">
                <a:solidFill>
                  <a:srgbClr val="002060"/>
                </a:solidFill>
              </a:rPr>
              <a:t>Nask</a:t>
            </a:r>
            <a:r>
              <a:rPr lang="nl-NL" sz="1800" b="0" i="1" dirty="0">
                <a:solidFill>
                  <a:srgbClr val="002060"/>
                </a:solidFill>
              </a:rPr>
              <a:t> I)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Zorg &amp; Welzijn </a:t>
            </a:r>
            <a:r>
              <a:rPr lang="nl-NL" sz="1800" b="0" i="1" dirty="0">
                <a:solidFill>
                  <a:srgbClr val="002060"/>
                </a:solidFill>
              </a:rPr>
              <a:t>(Bio + Wis/Ges/</a:t>
            </a:r>
            <a:r>
              <a:rPr lang="nl-NL" sz="1800" b="0" i="1" dirty="0" err="1">
                <a:solidFill>
                  <a:srgbClr val="002060"/>
                </a:solidFill>
              </a:rPr>
              <a:t>Ak</a:t>
            </a:r>
            <a:r>
              <a:rPr lang="nl-NL" sz="1800" b="0" i="1" dirty="0">
                <a:solidFill>
                  <a:srgbClr val="002060"/>
                </a:solidFill>
              </a:rPr>
              <a:t>)  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Economie </a:t>
            </a:r>
            <a:r>
              <a:rPr lang="nl-NL" sz="1800" b="0" i="1" dirty="0">
                <a:solidFill>
                  <a:srgbClr val="002060"/>
                </a:solidFill>
              </a:rPr>
              <a:t>(Eco + Wis/</a:t>
            </a:r>
            <a:r>
              <a:rPr lang="nl-NL" sz="1800" b="0" i="1" dirty="0" err="1">
                <a:solidFill>
                  <a:srgbClr val="002060"/>
                </a:solidFill>
              </a:rPr>
              <a:t>Fra</a:t>
            </a:r>
            <a:r>
              <a:rPr lang="nl-NL" sz="1800" b="0" i="1" dirty="0">
                <a:solidFill>
                  <a:srgbClr val="002060"/>
                </a:solidFill>
              </a:rPr>
              <a:t>/Du)</a:t>
            </a:r>
          </a:p>
          <a:p>
            <a:pPr marL="685800" lvl="1" indent="-342900">
              <a:lnSpc>
                <a:spcPct val="100000"/>
              </a:lnSpc>
            </a:pPr>
            <a:endParaRPr lang="nl-NL" sz="1800" b="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Het gekozen profiel heeft invloed op toekomst 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Mbo-opleiding (nog maar zelden!) </a:t>
            </a:r>
          </a:p>
          <a:p>
            <a:pPr marL="685800" lvl="1" indent="-342900">
              <a:lnSpc>
                <a:spcPct val="100000"/>
              </a:lnSpc>
            </a:pPr>
            <a:r>
              <a:rPr lang="nl-NL" sz="1800" b="0" dirty="0">
                <a:solidFill>
                  <a:srgbClr val="002060"/>
                </a:solidFill>
              </a:rPr>
              <a:t>Havo-profiel </a:t>
            </a:r>
          </a:p>
          <a:p>
            <a:pPr marL="685800" lvl="1" indent="-342900">
              <a:lnSpc>
                <a:spcPct val="100000"/>
              </a:lnSpc>
            </a:pPr>
            <a:endParaRPr lang="nl-NL" sz="2000" b="0" dirty="0">
              <a:solidFill>
                <a:srgbClr val="002060"/>
              </a:solidFill>
            </a:endParaRPr>
          </a:p>
          <a:p>
            <a:pPr marL="685800" lvl="1" indent="-342900">
              <a:lnSpc>
                <a:spcPct val="100000"/>
              </a:lnSpc>
            </a:pPr>
            <a:endParaRPr lang="nl-NL" sz="2000" b="0" dirty="0">
              <a:solidFill>
                <a:srgbClr val="00206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4536" y="355058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Profielkeuze </a:t>
            </a:r>
          </a:p>
        </p:txBody>
      </p:sp>
    </p:spTree>
    <p:extLst>
      <p:ext uri="{BB962C8B-B14F-4D97-AF65-F5344CB8AC3E}">
        <p14:creationId xmlns:p14="http://schemas.microsoft.com/office/powerpoint/2010/main" val="38762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6A3A8-B2ED-1614-5F6F-00482C56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A98788-1D6B-0740-5DC0-FFBF8606C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392" y="1010903"/>
            <a:ext cx="10110846" cy="24180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De profielkeuze in M3 is ook het eerste moment dat leerlingen na (moeten) gaan denken over doorstromen naar de havo 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Een leerling heeft de mogelijkheid om ná het behalen van een mavodiploma door te stromen naar de havo. 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Van M4 naar H4. 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Maar, leerling moet dan wel voldoen aan doorstroomeisen</a:t>
            </a:r>
          </a:p>
          <a:p>
            <a:pPr marL="685800" lvl="1" indent="-342900"/>
            <a:endParaRPr lang="nl-NL" sz="1800" b="0" dirty="0">
              <a:solidFill>
                <a:srgbClr val="002060"/>
              </a:solidFill>
            </a:endParaRPr>
          </a:p>
          <a:p>
            <a:pPr marL="685800" lvl="1" indent="-342900"/>
            <a:endParaRPr lang="nl-NL" sz="1800" b="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Een leerling kiest in de profielkeuze </a:t>
            </a:r>
            <a:r>
              <a:rPr lang="nl-NL" sz="2400" u="sng" dirty="0">
                <a:solidFill>
                  <a:srgbClr val="002060"/>
                </a:solidFill>
              </a:rPr>
              <a:t>vier vakken</a:t>
            </a:r>
            <a:endParaRPr lang="nl-NL" sz="2400" dirty="0">
              <a:solidFill>
                <a:srgbClr val="002060"/>
              </a:solidFill>
            </a:endParaRP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Samen met Nederlands en Engels de vakken waarin Centraal Eindexamen wordt gedaan.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Een leerling kan nog een extra vak kiezen. Er wordt dan examen gedaan in zeven vakken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 Maar een extra vak betekent ook extra lessen, extra maak- en leerwerk en extra toetsen. 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Om te voorkomen dat de horde in M4 te groot wordt, hanteren we </a:t>
            </a:r>
            <a:r>
              <a:rPr lang="nl-NL" sz="1800" dirty="0">
                <a:solidFill>
                  <a:srgbClr val="002060"/>
                </a:solidFill>
              </a:rPr>
              <a:t>richtlijnen </a:t>
            </a:r>
          </a:p>
          <a:p>
            <a:pPr marL="914400" lvl="2" indent="-342900"/>
            <a:r>
              <a:rPr lang="nl-NL" sz="1600" b="0" dirty="0">
                <a:solidFill>
                  <a:srgbClr val="002060"/>
                </a:solidFill>
              </a:rPr>
              <a:t>Terug te vinden op de website </a:t>
            </a:r>
            <a:r>
              <a:rPr lang="nl-NL" sz="1600" dirty="0">
                <a:solidFill>
                  <a:srgbClr val="002060"/>
                </a:solidFill>
              </a:rPr>
              <a:t>‘Regeling Extra vak mavo-4’</a:t>
            </a:r>
          </a:p>
          <a:p>
            <a:pPr marL="685800" lvl="1" indent="-342900"/>
            <a:r>
              <a:rPr lang="nl-NL" sz="1800" b="0" dirty="0">
                <a:solidFill>
                  <a:srgbClr val="002060"/>
                </a:solidFill>
              </a:rPr>
              <a:t>Daarnaast moet de profielkeuze van M3 aansluiten op de profielen op de havo. </a:t>
            </a:r>
          </a:p>
          <a:p>
            <a:pPr marL="685800" lvl="1" indent="-342900"/>
            <a:endParaRPr lang="nl-NL" sz="1800" b="0" dirty="0">
              <a:solidFill>
                <a:srgbClr val="002060"/>
              </a:solidFill>
            </a:endParaRPr>
          </a:p>
          <a:p>
            <a:pPr marL="685800" lvl="1" indent="-342900"/>
            <a:endParaRPr lang="nl-NL" sz="1800" b="0" dirty="0">
              <a:solidFill>
                <a:srgbClr val="002060"/>
              </a:solidFill>
            </a:endParaRPr>
          </a:p>
          <a:p>
            <a:pPr marL="685800" lvl="1" indent="-342900">
              <a:lnSpc>
                <a:spcPct val="100000"/>
              </a:lnSpc>
            </a:pPr>
            <a:endParaRPr lang="nl-NL" sz="2000" b="0" dirty="0">
              <a:solidFill>
                <a:srgbClr val="002060"/>
              </a:solidFill>
            </a:endParaRPr>
          </a:p>
          <a:p>
            <a:pPr marL="685800" lvl="1" indent="-342900">
              <a:lnSpc>
                <a:spcPct val="100000"/>
              </a:lnSpc>
            </a:pPr>
            <a:endParaRPr lang="nl-NL" sz="2000" b="0" dirty="0">
              <a:solidFill>
                <a:srgbClr val="00206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E70C41F-0E1E-3B21-F632-00445FFEC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4536" y="355058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Mbo of Havo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BF156E-F7AC-4626-A98F-E392C332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37" y="1198655"/>
            <a:ext cx="10213587" cy="24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0925-nassau-powerpoin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96C79B8B-FE2F-4FE1-B1C9-8EECBC5B02E3}"/>
    </a:ext>
  </a:extLst>
</a:theme>
</file>

<file path=ppt/theme/theme2.xml><?xml version="1.0" encoding="utf-8"?>
<a:theme xmlns:a="http://schemas.openxmlformats.org/drawingml/2006/main" name="Inhoudsopgav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5D477BDE-4CE5-4BAD-B4FD-A22301F3F361}"/>
    </a:ext>
  </a:extLst>
</a:theme>
</file>

<file path=ppt/theme/theme3.xml><?xml version="1.0" encoding="utf-8"?>
<a:theme xmlns:a="http://schemas.openxmlformats.org/drawingml/2006/main" name="Hoofdstuk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2D8A0ACD-88F2-4717-8C17-351F397CD816}"/>
    </a:ext>
  </a:extLst>
</a:theme>
</file>

<file path=ppt/theme/theme4.xml><?xml version="1.0" encoding="utf-8"?>
<a:theme xmlns:a="http://schemas.openxmlformats.org/drawingml/2006/main" name="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60D0A3E8-B1A1-4414-87AF-A5A53C08CB93}"/>
    </a:ext>
  </a:extLst>
</a:theme>
</file>

<file path=ppt/theme/theme5.xml><?xml version="1.0" encoding="utf-8"?>
<a:theme xmlns:a="http://schemas.openxmlformats.org/drawingml/2006/main" name="1_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tieavond nieuwe oogst 06-07-2022" id="{678E72FA-FED3-4D64-90AC-90DF438DCD2A}" vid="{D703EB0C-48F7-4E2B-A5AE-B10ADA4FE3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Breedbeeld</PresentationFormat>
  <Paragraphs>142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Arial</vt:lpstr>
      <vt:lpstr>Barlow Condensed</vt:lpstr>
      <vt:lpstr>Barlow Condensed Medium</vt:lpstr>
      <vt:lpstr>Barlow Condensed SemiBold</vt:lpstr>
      <vt:lpstr>Muli</vt:lpstr>
      <vt:lpstr>Muli  </vt:lpstr>
      <vt:lpstr>Muli SemiBold</vt:lpstr>
      <vt:lpstr>0925-nassau-powerpoint</vt:lpstr>
      <vt:lpstr>Inhoudsopgave</vt:lpstr>
      <vt:lpstr>Hoofdstuk titel</vt:lpstr>
      <vt:lpstr>Dia's met algemene stijl</vt:lpstr>
      <vt:lpstr>1_Dia's met algemene stijl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 Rooijakkers</dc:creator>
  <cp:lastModifiedBy>J. Rooijakkers</cp:lastModifiedBy>
  <cp:revision>4</cp:revision>
  <dcterms:created xsi:type="dcterms:W3CDTF">2024-08-29T11:58:22Z</dcterms:created>
  <dcterms:modified xsi:type="dcterms:W3CDTF">2025-09-03T16:25:43Z</dcterms:modified>
</cp:coreProperties>
</file>