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734" r:id="rId5"/>
  </p:sldMasterIdLst>
  <p:notesMasterIdLst>
    <p:notesMasterId r:id="rId26"/>
  </p:notesMasterIdLst>
  <p:handoutMasterIdLst>
    <p:handoutMasterId r:id="rId27"/>
  </p:handoutMasterIdLst>
  <p:sldIdLst>
    <p:sldId id="289" r:id="rId6"/>
    <p:sldId id="279" r:id="rId7"/>
    <p:sldId id="298" r:id="rId8"/>
    <p:sldId id="323" r:id="rId9"/>
    <p:sldId id="270" r:id="rId10"/>
    <p:sldId id="257" r:id="rId11"/>
    <p:sldId id="258" r:id="rId12"/>
    <p:sldId id="316" r:id="rId13"/>
    <p:sldId id="315" r:id="rId14"/>
    <p:sldId id="311" r:id="rId15"/>
    <p:sldId id="303" r:id="rId16"/>
    <p:sldId id="263" r:id="rId17"/>
    <p:sldId id="264" r:id="rId18"/>
    <p:sldId id="317" r:id="rId19"/>
    <p:sldId id="318" r:id="rId20"/>
    <p:sldId id="306" r:id="rId21"/>
    <p:sldId id="320" r:id="rId22"/>
    <p:sldId id="321" r:id="rId23"/>
    <p:sldId id="302" r:id="rId24"/>
    <p:sldId id="319" r:id="rId2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D51"/>
    <a:srgbClr val="000099"/>
    <a:srgbClr val="0000FF"/>
    <a:srgbClr val="FFFF99"/>
    <a:srgbClr val="FFFFCC"/>
    <a:srgbClr val="FF9933"/>
    <a:srgbClr val="66FF99"/>
    <a:srgbClr val="FF7C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D19E5-3D0C-4B75-A9B7-10FDDA8E425C}" v="12" dt="2025-08-27T09:55:40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7" autoAdjust="0"/>
    <p:restoredTop sz="94007" autoAdjust="0"/>
  </p:normalViewPr>
  <p:slideViewPr>
    <p:cSldViewPr>
      <p:cViewPr varScale="1">
        <p:scale>
          <a:sx n="104" d="100"/>
          <a:sy n="104" d="100"/>
        </p:scale>
        <p:origin x="17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8.xml"/><Relationship Id="rId7" Type="http://schemas.openxmlformats.org/officeDocument/2006/relationships/slide" Target="slides/slide14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6" Type="http://schemas.openxmlformats.org/officeDocument/2006/relationships/slide" Target="slides/slide13.xml"/><Relationship Id="rId5" Type="http://schemas.openxmlformats.org/officeDocument/2006/relationships/slide" Target="slides/slide12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  <a:latin typeface="Verdana Ref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Verdana Ref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  <a:latin typeface="Verdana Ref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Verdana Ref" pitchFamily="34" charset="0"/>
              </a:defRPr>
            </a:lvl1pPr>
          </a:lstStyle>
          <a:p>
            <a:pPr>
              <a:defRPr/>
            </a:pPr>
            <a:fld id="{F4DEEBA2-A40C-4D52-8C21-F4BCB19CA3D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696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EF3A5-DF1F-4DF4-BF8F-6EE6B28F094E}" type="datetimeFigureOut">
              <a:rPr lang="nl-NL" smtClean="0"/>
              <a:t>7-9-2025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4917-1EC1-4A88-9EC4-25177E285BF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1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A26DC-960F-4115-BCB5-C435F4857E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93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20493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57A5E95-E1B1-421F-92A8-5855649E93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95CF-A4CE-43C9-AE3B-8FE72543B0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4062-8B7B-40F3-B59C-B33B4B2F4B0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3EC9-8E15-4874-9199-7B27FADF023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15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44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28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95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4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64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004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4CF2-E36C-4B47-9DBC-BA76172356E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011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3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0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363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ab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8921-4123-4253-886C-5D9DBCB95C4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108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A5CF-153A-45CD-9295-BE05206F8D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449263" y="444500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5288" y="4445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i="1" dirty="0"/>
              <a:t>Voorlichting 5 HAVO </a:t>
            </a:r>
          </a:p>
        </p:txBody>
      </p:sp>
    </p:spTree>
    <p:extLst>
      <p:ext uri="{BB962C8B-B14F-4D97-AF65-F5344CB8AC3E}">
        <p14:creationId xmlns:p14="http://schemas.microsoft.com/office/powerpoint/2010/main" val="246478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4A32-A746-4D75-8F75-1A6A1C169A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2FDD-E6C5-4DF3-8CCF-698ED3EFA8E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E451-A3D0-45D3-9D01-679B57AA4E1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322F-FDA1-4E4B-B7A5-C3422A734F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DE06-B54D-45A3-A870-4701B5859C3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134"/>
            <a:ext cx="1979712" cy="618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12A7-C791-480C-B546-300DB8CB958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2B25-8B26-4E35-BF02-D00CD9B4BC8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nl-NL"/>
              <a:t>Oktober 2011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6281EE-ECBE-4F2E-A8FD-B46CDCBEB0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7229"/>
            <a:ext cx="2121024" cy="66282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449263" y="444500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5288" y="4445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i="1" dirty="0"/>
              <a:t>Voorlichting 3</a:t>
            </a:r>
            <a:r>
              <a:rPr lang="nl-NL" sz="1600" i="1" baseline="0" dirty="0"/>
              <a:t> havo</a:t>
            </a:r>
            <a:endParaRPr lang="nl-NL" sz="1600" i="1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24328" y="56706"/>
            <a:ext cx="1430462" cy="4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3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544" y="2060848"/>
            <a:ext cx="7958906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chemeClr val="tx2"/>
                </a:solidFill>
                <a:latin typeface="Verdana" pitchFamily="34" charset="0"/>
              </a:rPr>
              <a:t>Wie niet weet wat ie wil,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chemeClr val="tx2"/>
                </a:solidFill>
                <a:latin typeface="Verdana" pitchFamily="34" charset="0"/>
              </a:rPr>
              <a:t>kan altijd nog alle kanten op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nl-NL" sz="36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nl-NL" sz="36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793037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 Ref" pitchFamily="34" charset="0"/>
              </a:rPr>
              <a:t>De </a:t>
            </a:r>
            <a:r>
              <a:rPr lang="en-US" sz="3600" b="1" dirty="0" err="1">
                <a:latin typeface="Verdana Ref" pitchFamily="34" charset="0"/>
              </a:rPr>
              <a:t>studiekeuzecheck</a:t>
            </a:r>
            <a:endParaRPr lang="en-US" sz="3600" b="1" dirty="0">
              <a:latin typeface="Verdana Ref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1412776"/>
            <a:ext cx="896448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nl-NL" sz="2800" kern="0" dirty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b="1" kern="0" dirty="0">
                <a:latin typeface="Verdana" pitchFamily="34" charset="0"/>
              </a:rPr>
              <a:t>Screening vooraf</a:t>
            </a:r>
            <a:r>
              <a:rPr lang="nl-NL" sz="1800" kern="0" dirty="0">
                <a:latin typeface="Verdana" pitchFamily="34" charset="0"/>
              </a:rPr>
              <a:t> door middel van tests en persoonlijk gesprek.</a:t>
            </a:r>
            <a:br>
              <a:rPr lang="nl-NL" sz="1800" kern="0" dirty="0">
                <a:latin typeface="Verdana" pitchFamily="34" charset="0"/>
              </a:rPr>
            </a:br>
            <a:r>
              <a:rPr lang="nl-NL" sz="1800" kern="0" dirty="0">
                <a:latin typeface="Verdana" pitchFamily="34" charset="0"/>
              </a:rPr>
              <a:t>Op de site van de opleidingen staat hoe de kandidaten zich kunnen voorbereiden en wanneer de selectiedagen gepland zijn</a:t>
            </a:r>
            <a:br>
              <a:rPr lang="nl-NL" sz="1800" kern="0" dirty="0">
                <a:latin typeface="Verdana" pitchFamily="34" charset="0"/>
              </a:rPr>
            </a:br>
            <a:endParaRPr lang="nl-NL" sz="1800" kern="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b="1" kern="0" dirty="0">
                <a:latin typeface="Verdana" pitchFamily="34" charset="0"/>
              </a:rPr>
              <a:t>Selectiecriteria: </a:t>
            </a:r>
            <a:r>
              <a:rPr lang="nl-NL" sz="1800" kern="0" dirty="0">
                <a:latin typeface="Verdana" pitchFamily="34" charset="0"/>
              </a:rPr>
              <a:t>een opleiding moet tenminste twee kwalitatieve selectiecriteria hanteren en deze mogen niet uitsluitend cognitief zijn</a:t>
            </a:r>
            <a:br>
              <a:rPr lang="nl-NL" sz="1800" kern="0" dirty="0">
                <a:latin typeface="Verdana" pitchFamily="34" charset="0"/>
              </a:rPr>
            </a:br>
            <a:endParaRPr lang="nl-NL" sz="1800" kern="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b="1" kern="0" dirty="0">
                <a:latin typeface="Verdana" pitchFamily="34" charset="0"/>
              </a:rPr>
              <a:t>Advies is echter niet bindend</a:t>
            </a:r>
            <a:br>
              <a:rPr lang="nl-NL" sz="1800" b="1" kern="0" dirty="0">
                <a:latin typeface="Verdana" pitchFamily="34" charset="0"/>
              </a:rPr>
            </a:br>
            <a:endParaRPr lang="nl-NL" sz="1800" b="1" kern="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b="1" kern="0" dirty="0">
                <a:latin typeface="Verdana" pitchFamily="34" charset="0"/>
              </a:rPr>
              <a:t>Doel is uitval voorkomen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nl-NL" sz="1800" kern="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b="1" kern="0" dirty="0">
                <a:latin typeface="Verdana" pitchFamily="34" charset="0"/>
              </a:rPr>
              <a:t>Handige sites: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u="sng" kern="0" dirty="0">
                <a:solidFill>
                  <a:srgbClr val="FFC000"/>
                </a:solidFill>
                <a:latin typeface="Verdana" pitchFamily="34" charset="0"/>
              </a:rPr>
              <a:t>studiekeuze123.nl/studiekeuzecheck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u="sng" kern="0" dirty="0">
                <a:solidFill>
                  <a:srgbClr val="FFC000"/>
                </a:solidFill>
                <a:latin typeface="Verdana" pitchFamily="34" charset="0"/>
              </a:rPr>
              <a:t>rijksoverheid.nl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u="sng" kern="0" dirty="0">
                <a:solidFill>
                  <a:srgbClr val="FFC000"/>
                </a:solidFill>
                <a:latin typeface="Verdana" pitchFamily="34" charset="0"/>
              </a:rPr>
              <a:t>duo.nl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u="sng" kern="0" dirty="0">
                <a:solidFill>
                  <a:srgbClr val="FFC000"/>
                </a:solidFill>
                <a:latin typeface="Verdana" pitchFamily="34" charset="0"/>
              </a:rPr>
              <a:t>icares.com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u="sng" kern="0" dirty="0">
                <a:solidFill>
                  <a:srgbClr val="FFC000"/>
                </a:solidFill>
                <a:latin typeface="Verdana" pitchFamily="34" charset="0"/>
              </a:rPr>
              <a:t>keuzegids.nl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nl-NL" sz="1800" kern="0" dirty="0">
              <a:solidFill>
                <a:srgbClr val="000099"/>
              </a:solidFill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nl-NL" sz="1200" kern="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467172" y="1556792"/>
            <a:ext cx="82819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 b="1" dirty="0"/>
              <a:t> </a:t>
            </a:r>
            <a:endParaRPr lang="nl-NL" sz="1600" dirty="0"/>
          </a:p>
          <a:p>
            <a:r>
              <a:rPr lang="nl-NL" sz="1600" b="1" dirty="0"/>
              <a:t> </a:t>
            </a:r>
            <a:endParaRPr lang="nl-NL" sz="1600" dirty="0"/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Heb je nog geen DIGID inlogcode met sms-authentificatie vraag deze dan eerst aan. Je hebt hierbij je burgerservicenummer nodig. Dit nummer staat op je paspoort of identiteitskaart.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DigiD inlogcode aanvragen op </a:t>
            </a:r>
            <a:r>
              <a:rPr lang="nl-NL" sz="1600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digid.nl</a:t>
            </a:r>
            <a:endParaRPr lang="nl-NL" sz="160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Meld je aan bij studielink voor een opleiding aan het HBO (hogeschool) Bij studielink moet je eerst een gebruikersnaam en een wachtwoord aanvragen en daarna kun je je aanmelden.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Aanmelden via studielink: </a:t>
            </a:r>
            <a:r>
              <a:rPr lang="nl-NL" sz="1600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studielink.nl </a:t>
            </a:r>
            <a:endParaRPr lang="nl-NL" sz="160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Vraag bij de duo-groep studiefinanciering aan. Hier heb je je digiD -inlogcode met sms-authentificatie nodig.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Aanvragen studiefinanciering: </a:t>
            </a:r>
            <a:r>
              <a:rPr lang="nl-NL" sz="1600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duo.nl</a:t>
            </a:r>
            <a:r>
              <a:rPr lang="nl-NL" sz="16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20688"/>
            <a:ext cx="828161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nl-NL" sz="2000" b="1" dirty="0"/>
            </a:br>
            <a:r>
              <a:rPr lang="nl-NL" sz="2200" b="1" dirty="0">
                <a:latin typeface="Verdana Ref" pitchFamily="34" charset="0"/>
              </a:rPr>
              <a:t>Wat moet de aankomende student achtereenvolgens doen:</a:t>
            </a:r>
            <a:br>
              <a:rPr lang="nl-NL" sz="2200" b="1" dirty="0">
                <a:latin typeface="Verdana Ref" pitchFamily="34" charset="0"/>
              </a:rPr>
            </a:br>
            <a:endParaRPr lang="nl-NL" sz="2200" b="1" dirty="0">
              <a:latin typeface="Verdana Ref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7" y="620688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" pitchFamily="34" charset="0"/>
              </a:rPr>
              <a:t>Aanmelding MBO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1148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l-NL" sz="2000" b="1" dirty="0">
                <a:latin typeface="Verdana" pitchFamily="34" charset="0"/>
              </a:rPr>
              <a:t>Wie?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2000" dirty="0">
                <a:latin typeface="Verdana" pitchFamily="34" charset="0"/>
              </a:rPr>
              <a:t>De leerling zelf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l-NL" sz="2000" b="1" dirty="0">
                <a:latin typeface="Verdana" pitchFamily="34" charset="0"/>
              </a:rPr>
              <a:t>Hoe?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2000" dirty="0">
                <a:latin typeface="Verdana" pitchFamily="34" charset="0"/>
              </a:rPr>
              <a:t>Downloaden </a:t>
            </a:r>
            <a:r>
              <a:rPr lang="en-US" sz="2000" dirty="0">
                <a:latin typeface="Verdana" pitchFamily="34" charset="0"/>
              </a:rPr>
              <a:t>van het </a:t>
            </a:r>
            <a:r>
              <a:rPr lang="en-US" sz="2000" dirty="0" err="1">
                <a:latin typeface="Verdana" pitchFamily="34" charset="0"/>
              </a:rPr>
              <a:t>aanmeldingsformulier</a:t>
            </a:r>
            <a:endParaRPr lang="nl-NL" sz="2000" dirty="0">
              <a:latin typeface="Verdana" pitchFamily="34" charset="0"/>
            </a:endParaRP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l-NL" sz="2000" b="1" dirty="0">
                <a:latin typeface="Verdana" pitchFamily="34" charset="0"/>
              </a:rPr>
              <a:t>Wanneer?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2000" dirty="0">
                <a:solidFill>
                  <a:srgbClr val="FFC000"/>
                </a:solidFill>
                <a:latin typeface="Verdana" pitchFamily="34" charset="0"/>
              </a:rPr>
              <a:t>Voor 1 april 2026 </a:t>
            </a:r>
            <a:r>
              <a:rPr lang="nl-NL" sz="2000" dirty="0">
                <a:latin typeface="Verdana" pitchFamily="34" charset="0"/>
              </a:rPr>
              <a:t>– maar hoe eerder hoe beter:  wie het eerst komt wie het eerst maalt  op het MBO !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l-NL" sz="2000" b="1" dirty="0">
                <a:latin typeface="Verdana" pitchFamily="34" charset="0"/>
              </a:rPr>
              <a:t>Waar?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2000" dirty="0">
                <a:latin typeface="Verdana" pitchFamily="34" charset="0"/>
              </a:rPr>
              <a:t>Opleiding naar keuze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48680"/>
            <a:ext cx="7772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" pitchFamily="34" charset="0"/>
              </a:rPr>
              <a:t>Alternatieven: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467600" cy="47244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5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nl-NL" sz="2800" dirty="0">
                <a:latin typeface="Verdana" pitchFamily="34" charset="0"/>
              </a:rPr>
              <a:t>VWO: uitstel van keuze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MBO: betere ondergrond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Sociaal-diaconaal jaar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Vrije Hogeschool Driebergen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Profieldeficiëntie wegwerken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Internationale jongerenuitwisseling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Een jaar werken bij defensie 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Combinatie werken en studeren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48680"/>
            <a:ext cx="7772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" pitchFamily="34" charset="0"/>
              </a:rPr>
              <a:t>Handige sites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800225"/>
            <a:ext cx="7467600" cy="47244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endParaRPr lang="nl-NL" sz="2800" dirty="0">
              <a:latin typeface="Verdana" pitchFamily="34" charset="0"/>
            </a:endParaRP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projects-abroad.nl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wilweg.nl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studiekeuzekind.nl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epnuffic.nl/tussenjaar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ef.nl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europass.nl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go-europe.nl/vrijwilligerswerk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endParaRPr lang="nl-NL" sz="2800" dirty="0">
              <a:solidFill>
                <a:srgbClr val="000099"/>
              </a:solidFill>
              <a:latin typeface="Verdana" pitchFamily="34" charset="0"/>
            </a:endParaRP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endParaRPr lang="nl-NL" sz="28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620688"/>
            <a:ext cx="7772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" pitchFamily="34" charset="0"/>
              </a:rPr>
              <a:t>Belangrijke datum !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134672" cy="47244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dirty="0">
                <a:latin typeface="Verdana" pitchFamily="34" charset="0"/>
              </a:rPr>
              <a:t>HBO: </a:t>
            </a:r>
          </a:p>
          <a:p>
            <a:pPr lvl="1"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3200" dirty="0">
                <a:latin typeface="Verdana" pitchFamily="34" charset="0"/>
              </a:rPr>
              <a:t>verplicht inschrijven v</a:t>
            </a:r>
            <a:r>
              <a:rPr lang="nl-NL" sz="3200" dirty="0">
                <a:latin typeface="Calibri"/>
                <a:cs typeface="Calibri"/>
              </a:rPr>
              <a:t>óó</a:t>
            </a:r>
            <a:r>
              <a:rPr lang="nl-NL" sz="3200" dirty="0">
                <a:latin typeface="Verdana" pitchFamily="34" charset="0"/>
              </a:rPr>
              <a:t>r 1 mei 2026</a:t>
            </a:r>
          </a:p>
          <a:p>
            <a:pPr lvl="1"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3200" dirty="0">
                <a:latin typeface="Verdana" pitchFamily="34" charset="0"/>
              </a:rPr>
              <a:t>opleidingen met NF v</a:t>
            </a:r>
            <a:r>
              <a:rPr lang="nl-NL" sz="3200" dirty="0">
                <a:latin typeface="Calibri"/>
                <a:cs typeface="Calibri"/>
              </a:rPr>
              <a:t>óó</a:t>
            </a:r>
            <a:r>
              <a:rPr lang="nl-NL" sz="3200" dirty="0">
                <a:latin typeface="Verdana" pitchFamily="34" charset="0"/>
              </a:rPr>
              <a:t>r 15 januari 2026</a:t>
            </a:r>
            <a:br>
              <a:rPr lang="nl-NL" sz="3200" dirty="0">
                <a:latin typeface="Verdana" pitchFamily="34" charset="0"/>
              </a:rPr>
            </a:br>
            <a:endParaRPr lang="nl-NL" sz="3200" dirty="0">
              <a:latin typeface="Verdana" pitchFamily="34" charset="0"/>
            </a:endParaRPr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endParaRPr lang="nl-NL" sz="28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17538"/>
            <a:ext cx="8692455" cy="1311264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Verdana" pitchFamily="34" charset="0"/>
              </a:rPr>
              <a:t>Samenvatting straks studeren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7772400" cy="4114800"/>
          </a:xfrm>
        </p:spPr>
        <p:txBody>
          <a:bodyPr/>
          <a:lstStyle/>
          <a:p>
            <a:endParaRPr lang="nl-NL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dirty="0"/>
              <a:t>Kies tijdig een studie uit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dirty="0"/>
              <a:t>Zoek uit welk selectiesysteem daarbij hoort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dirty="0"/>
              <a:t>Zoek de aanmelddatum op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dirty="0"/>
              <a:t>Onderneem vervolgens actie!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82123"/>
            <a:ext cx="7793037" cy="1143000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Verdana" pitchFamily="34" charset="0"/>
              </a:rPr>
              <a:t>Webinar verzorgd door duo 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25123"/>
            <a:ext cx="8692455" cy="4114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nl-NL" sz="2400" dirty="0">
                <a:cs typeface="Arial"/>
              </a:rPr>
              <a:t>Datum volgt binnenkort via de mail</a:t>
            </a:r>
            <a:endParaRPr lang="nl-NL" sz="2400" dirty="0"/>
          </a:p>
          <a:p>
            <a:pPr>
              <a:buClr>
                <a:schemeClr val="tx1"/>
              </a:buClr>
            </a:pPr>
            <a:r>
              <a:rPr lang="nl-NL" sz="2400" dirty="0"/>
              <a:t>U kunt de uitzending thuis, via de computer bekijken</a:t>
            </a:r>
          </a:p>
          <a:p>
            <a:pPr marL="0" indent="0">
              <a:buClr>
                <a:schemeClr val="tx1"/>
              </a:buClr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279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17538"/>
            <a:ext cx="8620447" cy="1143000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Verdana" pitchFamily="34" charset="0"/>
              </a:rPr>
              <a:t>Meeloopdagen en </a:t>
            </a:r>
            <a:r>
              <a:rPr lang="nl-NL" sz="3600" b="1" dirty="0" err="1">
                <a:latin typeface="Verdana" pitchFamily="34" charset="0"/>
              </a:rPr>
              <a:t>proefstuderen</a:t>
            </a:r>
            <a:endParaRPr lang="nl-NL" sz="3600" b="1" dirty="0">
              <a:latin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114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nl-NL" sz="2800" dirty="0" err="1">
                <a:cs typeface="Arial"/>
              </a:rPr>
              <a:t>Meeloopdag</a:t>
            </a:r>
            <a:r>
              <a:rPr lang="nl-NL" sz="2800" dirty="0">
                <a:cs typeface="Arial"/>
              </a:rPr>
              <a:t>: uw kind loopt mee aan de hand van een eerstejaars student, wat heel zinvol is.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nl-NL" sz="2800" dirty="0" err="1">
                <a:cs typeface="Arial"/>
              </a:rPr>
              <a:t>Proefstuderen</a:t>
            </a:r>
            <a:r>
              <a:rPr lang="nl-NL" sz="2800" dirty="0">
                <a:cs typeface="Arial"/>
              </a:rPr>
              <a:t>: wordt verschillend ingevuld (te denken valt aan werkcolleges, hoorcolleges en practica volgen).</a:t>
            </a:r>
          </a:p>
          <a:p>
            <a:pPr>
              <a:buClr>
                <a:schemeClr val="tx1"/>
              </a:buClr>
            </a:pPr>
            <a:endParaRPr lang="nl-NL" sz="2800" dirty="0">
              <a:cs typeface="Arial"/>
            </a:endParaRPr>
          </a:p>
          <a:p>
            <a:pPr>
              <a:buClr>
                <a:schemeClr val="tx1"/>
              </a:buClr>
            </a:pPr>
            <a:r>
              <a:rPr lang="nl-NL" sz="2800" dirty="0">
                <a:cs typeface="Arial"/>
              </a:rPr>
              <a:t>Open dagen bezoeken: warm aanbevolen.</a:t>
            </a:r>
          </a:p>
        </p:txBody>
      </p:sp>
    </p:spTree>
    <p:extLst>
      <p:ext uri="{BB962C8B-B14F-4D97-AF65-F5344CB8AC3E}">
        <p14:creationId xmlns:p14="http://schemas.microsoft.com/office/powerpoint/2010/main" val="34777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818767" y="1988841"/>
            <a:ext cx="745037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dirty="0"/>
              <a:t>U kunt mij bereiken via:</a:t>
            </a:r>
          </a:p>
          <a:p>
            <a:pPr algn="ctr"/>
            <a:endParaRPr lang="nl-NL" dirty="0"/>
          </a:p>
          <a:p>
            <a:pPr algn="ctr"/>
            <a:r>
              <a:rPr lang="nl-NL" dirty="0">
                <a:solidFill>
                  <a:srgbClr val="FFC000"/>
                </a:solidFill>
              </a:rPr>
              <a:t>j.vanderbunt@denassau.nl</a:t>
            </a:r>
            <a:r>
              <a:rPr lang="nl-NL" dirty="0"/>
              <a:t> of</a:t>
            </a:r>
          </a:p>
          <a:p>
            <a:pPr algn="ctr">
              <a:buFont typeface="Arial" charset="0"/>
              <a:buChar char="•"/>
            </a:pPr>
            <a:endParaRPr lang="nl-NL" dirty="0"/>
          </a:p>
          <a:p>
            <a:pPr algn="ctr"/>
            <a:r>
              <a:rPr lang="nl-NL" dirty="0"/>
              <a:t>telefonisch door laten verbinden via het secretariaat</a:t>
            </a:r>
          </a:p>
          <a:p>
            <a:pPr algn="ctr">
              <a:buFont typeface="Arial" charset="0"/>
              <a:buChar char="•"/>
            </a:pPr>
            <a:endParaRPr lang="nl-NL" dirty="0"/>
          </a:p>
          <a:p>
            <a:pPr algn="ctr"/>
            <a:r>
              <a:rPr lang="nl-NL" dirty="0"/>
              <a:t>Dank voor uw aandacht.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Drs. J.M.S. van der Bunt, decaan havo</a:t>
            </a:r>
          </a:p>
          <a:p>
            <a:pPr algn="ctr">
              <a:buFont typeface="Arial" charset="0"/>
              <a:buChar char="•"/>
            </a:pPr>
            <a:endParaRPr lang="nl-NL" dirty="0"/>
          </a:p>
          <a:p>
            <a:pPr algn="ctr">
              <a:buFont typeface="Arial" charset="0"/>
              <a:buChar char="•"/>
            </a:pPr>
            <a:endParaRPr lang="nl-NL" dirty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195513" y="836613"/>
            <a:ext cx="504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Vragen 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fbeeld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564904"/>
            <a:ext cx="7116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Lucida Handwriting" panose="03010101010101010101" pitchFamily="66" charset="0"/>
              </a:rPr>
              <a:t>The best is yet to come</a:t>
            </a:r>
          </a:p>
        </p:txBody>
      </p:sp>
    </p:spTree>
    <p:extLst>
      <p:ext uri="{BB962C8B-B14F-4D97-AF65-F5344CB8AC3E}">
        <p14:creationId xmlns:p14="http://schemas.microsoft.com/office/powerpoint/2010/main" val="23054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BD9868-E0B8-B3CA-63A9-BCAAE4C1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endParaRPr lang="en-US" dirty="0"/>
          </a:p>
        </p:txBody>
      </p:sp>
      <p:pic>
        <p:nvPicPr>
          <p:cNvPr id="2" name="Afbeelding 1" descr="Afbeelding met clipart, Tekenfilm, illustratie, tekening&#10;&#10;Automatisch gegenereerde beschrijving">
            <a:extLst>
              <a:ext uri="{FF2B5EF4-FFF2-40B4-BE49-F238E27FC236}">
                <a16:creationId xmlns:a16="http://schemas.microsoft.com/office/drawing/2014/main" id="{D50AE020-B6DA-EB44-EF9B-D1F2B77A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69" y="1600200"/>
            <a:ext cx="6465662" cy="4525963"/>
          </a:xfrm>
          <a:prstGeom prst="rect">
            <a:avLst/>
          </a:prstGeom>
          <a:noFill/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ECA2940-258E-3BBA-9F13-A20D9BD73007}"/>
              </a:ext>
            </a:extLst>
          </p:cNvPr>
          <p:cNvSpPr/>
          <p:nvPr/>
        </p:nvSpPr>
        <p:spPr>
          <a:xfrm>
            <a:off x="323528" y="44624"/>
            <a:ext cx="20882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09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9B1A851-7A3B-9E07-A60F-9D969DCD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1069755"/>
            <a:ext cx="8388424" cy="47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09800" y="914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79248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nl-NL" sz="3200" b="1" dirty="0">
                <a:latin typeface="Verdana" pitchFamily="34" charset="0"/>
              </a:rPr>
              <a:t>HBO  1  +  2  +  3  </a:t>
            </a:r>
            <a:r>
              <a:rPr lang="nl-NL" sz="3200" b="1">
                <a:latin typeface="Verdana" pitchFamily="34" charset="0"/>
              </a:rPr>
              <a:t>=  B          </a:t>
            </a:r>
            <a:r>
              <a:rPr lang="nl-NL" sz="3200" b="1" dirty="0">
                <a:latin typeface="Verdana" pitchFamily="34" charset="0"/>
              </a:rPr>
              <a:t>M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nl-NL" sz="3200" dirty="0"/>
              <a:t> </a:t>
            </a:r>
            <a:r>
              <a:rPr lang="en-US" sz="3200" dirty="0"/>
              <a:t> 							  </a:t>
            </a:r>
            <a:r>
              <a:rPr lang="nl-NL" sz="3200" b="1" dirty="0">
                <a:latin typeface="Verdana" pitchFamily="34" charset="0"/>
              </a:rPr>
              <a:t>+?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85800" y="3810000"/>
            <a:ext cx="76200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nl-NL" sz="3200" b="1" dirty="0">
                <a:latin typeface="Verdana" pitchFamily="34" charset="0"/>
              </a:rPr>
              <a:t>WO	   </a:t>
            </a:r>
            <a:r>
              <a:rPr lang="en-US" sz="3200" b="1" dirty="0">
                <a:latin typeface="Verdana" pitchFamily="34" charset="0"/>
              </a:rPr>
              <a:t> </a:t>
            </a:r>
            <a:r>
              <a:rPr lang="nl-NL" sz="3200" b="1" dirty="0">
                <a:latin typeface="Verdana" pitchFamily="34" charset="0"/>
              </a:rPr>
              <a:t> </a:t>
            </a:r>
            <a:r>
              <a:rPr lang="en-US" sz="3200" b="1" dirty="0">
                <a:latin typeface="Verdana" pitchFamily="34" charset="0"/>
              </a:rPr>
              <a:t> </a:t>
            </a:r>
            <a:r>
              <a:rPr lang="nl-NL" sz="3200" b="1" dirty="0">
                <a:latin typeface="Verdana" pitchFamily="34" charset="0"/>
              </a:rPr>
              <a:t>1  + </a:t>
            </a:r>
            <a:r>
              <a:rPr lang="en-US" sz="3200" b="1" dirty="0">
                <a:latin typeface="Verdana" pitchFamily="34" charset="0"/>
              </a:rPr>
              <a:t> </a:t>
            </a:r>
            <a:r>
              <a:rPr lang="nl-NL" sz="3200" b="1" dirty="0">
                <a:latin typeface="Verdana" pitchFamily="34" charset="0"/>
              </a:rPr>
              <a:t>2  =  B        </a:t>
            </a:r>
            <a:r>
              <a:rPr lang="en-US" sz="3200" b="1" dirty="0">
                <a:latin typeface="Verdana" pitchFamily="34" charset="0"/>
              </a:rPr>
              <a:t>  </a:t>
            </a:r>
            <a:r>
              <a:rPr lang="nl-NL" sz="3200" b="1" dirty="0">
                <a:latin typeface="Verdana" pitchFamily="34" charset="0"/>
              </a:rPr>
              <a:t>M</a:t>
            </a:r>
          </a:p>
          <a:p>
            <a:pPr lvl="4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None/>
            </a:pPr>
            <a:r>
              <a:rPr lang="nl-NL" sz="2000" b="1" dirty="0">
                <a:latin typeface="Verdana" pitchFamily="34" charset="0"/>
              </a:rPr>
              <a:t>	         				  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nl-NL" sz="3200" b="1" dirty="0">
                <a:latin typeface="Verdana" pitchFamily="34" charset="0"/>
              </a:rPr>
              <a:t>+?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nl-NL" sz="3200" dirty="0"/>
              <a:t>							  </a:t>
            </a:r>
            <a:r>
              <a:rPr lang="en-US" sz="3200" dirty="0"/>
              <a:t> </a:t>
            </a:r>
            <a:r>
              <a:rPr lang="nl-NL" sz="3200" b="1" dirty="0">
                <a:latin typeface="Verdana" pitchFamily="34" charset="0"/>
              </a:rPr>
              <a:t>M</a:t>
            </a:r>
            <a:r>
              <a:rPr lang="nl-NL" sz="3200" dirty="0"/>
              <a:t>					   </a:t>
            </a:r>
            <a:r>
              <a:rPr lang="en-US" sz="3200" dirty="0"/>
              <a:t>			 </a:t>
            </a:r>
            <a:r>
              <a:rPr lang="nl-NL" sz="3200" dirty="0"/>
              <a:t> </a:t>
            </a:r>
            <a:r>
              <a:rPr lang="nl-NL" sz="3200" b="1" dirty="0">
                <a:latin typeface="Verdana" pitchFamily="34" charset="0"/>
              </a:rPr>
              <a:t>	</a:t>
            </a:r>
            <a:r>
              <a:rPr lang="nl-NL" sz="3200" b="1" dirty="0">
                <a:solidFill>
                  <a:srgbClr val="000099"/>
                </a:solidFill>
                <a:latin typeface="Verdana" pitchFamily="34" charset="0"/>
              </a:rPr>
              <a:t>						</a:t>
            </a:r>
            <a:r>
              <a:rPr lang="en-US" sz="32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nl-NL" sz="32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7391400" y="2590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5638800" y="2590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2057400" y="2590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4419600" y="2590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3200400" y="2590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2" name="AutoShape 22"/>
          <p:cNvSpPr>
            <a:spLocks noChangeArrowheads="1"/>
          </p:cNvSpPr>
          <p:nvPr/>
        </p:nvSpPr>
        <p:spPr bwMode="auto">
          <a:xfrm>
            <a:off x="6629400" y="2819400"/>
            <a:ext cx="542925" cy="198438"/>
          </a:xfrm>
          <a:prstGeom prst="rightArrow">
            <a:avLst>
              <a:gd name="adj1" fmla="val 50000"/>
              <a:gd name="adj2" fmla="val 684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3" name="AutoShape 21"/>
          <p:cNvSpPr>
            <a:spLocks noChangeArrowheads="1"/>
          </p:cNvSpPr>
          <p:nvPr/>
        </p:nvSpPr>
        <p:spPr bwMode="auto">
          <a:xfrm>
            <a:off x="6629400" y="3962400"/>
            <a:ext cx="542925" cy="198438"/>
          </a:xfrm>
          <a:prstGeom prst="rightArrow">
            <a:avLst>
              <a:gd name="adj1" fmla="val 50000"/>
              <a:gd name="adj2" fmla="val 684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4419600" y="3810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3200400" y="3810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391400" y="5029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391400" y="3810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5638800" y="3810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9" name="AutoShape 23"/>
          <p:cNvSpPr>
            <a:spLocks noChangeArrowheads="1"/>
          </p:cNvSpPr>
          <p:nvPr/>
        </p:nvSpPr>
        <p:spPr bwMode="auto">
          <a:xfrm rot="1866889">
            <a:off x="6548438" y="4681538"/>
            <a:ext cx="542925" cy="198437"/>
          </a:xfrm>
          <a:prstGeom prst="rightArrow">
            <a:avLst>
              <a:gd name="adj1" fmla="val 50000"/>
              <a:gd name="adj2" fmla="val 684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50" name="AutoShape 24"/>
          <p:cNvSpPr>
            <a:spLocks noChangeArrowheads="1"/>
          </p:cNvSpPr>
          <p:nvPr/>
        </p:nvSpPr>
        <p:spPr bwMode="auto">
          <a:xfrm rot="1866889">
            <a:off x="6629400" y="3352800"/>
            <a:ext cx="542925" cy="198438"/>
          </a:xfrm>
          <a:prstGeom prst="rightArrow">
            <a:avLst>
              <a:gd name="adj1" fmla="val 50000"/>
              <a:gd name="adj2" fmla="val 684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51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571500"/>
            <a:ext cx="471646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err="1">
                <a:latin typeface="Verdana" pitchFamily="34" charset="0"/>
              </a:rPr>
              <a:t>BaMa-structuur</a:t>
            </a:r>
            <a:endParaRPr lang="nl-NL" sz="3600" b="1" dirty="0"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D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92696"/>
            <a:ext cx="779303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" pitchFamily="34" charset="0"/>
              </a:rPr>
              <a:t>Geen centrale aanmelding </a:t>
            </a:r>
            <a:br>
              <a:rPr lang="nl-NL" sz="3600" b="1" dirty="0">
                <a:latin typeface="Verdana" pitchFamily="34" charset="0"/>
              </a:rPr>
            </a:br>
            <a:r>
              <a:rPr lang="nl-NL" sz="1600" b="1" dirty="0">
                <a:latin typeface="Verdana" pitchFamily="34" charset="0"/>
              </a:rPr>
              <a:t>Deze lijst is niet uitputtend; er zijn meer studies met speciale selectiecriteria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443664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nl-NL" sz="28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Koninklijke marine, Landmacht en Politieschool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Logopedie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Hogere Hotelschool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Verkeersvlieger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Academie voor beeldende kunsten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Conservatorium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Sport en Bewegen/Leraar lichamelijke opvoeding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620688"/>
            <a:ext cx="779303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 Ref" pitchFamily="34" charset="0"/>
              </a:rPr>
              <a:t>Aanmelding HBO</a:t>
            </a:r>
            <a:endParaRPr lang="nl-NL" sz="2400" b="1" dirty="0">
              <a:latin typeface="Verdana Ref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05000"/>
            <a:ext cx="8892480" cy="4114800"/>
          </a:xfrm>
        </p:spPr>
        <p:txBody>
          <a:bodyPr/>
          <a:lstStyle/>
          <a:p>
            <a:pPr marL="0" indent="0" eaLnBrk="1" hangingPunct="1">
              <a:buClr>
                <a:srgbClr val="000099"/>
              </a:buClr>
              <a:buNone/>
            </a:pPr>
            <a:r>
              <a:rPr lang="nl-NL" dirty="0">
                <a:latin typeface="Verdana" pitchFamily="34" charset="0"/>
              </a:rPr>
              <a:t>Soorten opleidingen: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endParaRPr lang="nl-NL" dirty="0">
              <a:latin typeface="Verdana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3200" dirty="0">
                <a:latin typeface="Verdana" pitchFamily="34" charset="0"/>
              </a:rPr>
              <a:t>Zonder numerus fixus </a:t>
            </a:r>
            <a:r>
              <a:rPr lang="nl-NL" dirty="0">
                <a:latin typeface="Verdana" pitchFamily="34" charset="0"/>
              </a:rPr>
              <a:t>(vrije instroom)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nl-NL" dirty="0">
              <a:latin typeface="Verdana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nl-NL" dirty="0">
              <a:latin typeface="Verdana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Verdana" pitchFamily="34" charset="0"/>
              </a:rPr>
              <a:t>Met numerus fixus (vooraf vastgestelde instroom)</a:t>
            </a:r>
            <a:endParaRPr lang="nl-NL" sz="3200" dirty="0"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20688"/>
            <a:ext cx="779303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NL" sz="3600" b="1" dirty="0">
                <a:latin typeface="Verdana Ref" pitchFamily="34" charset="0"/>
              </a:rPr>
              <a:t>Opleidingen zonder numerus fixus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05000"/>
            <a:ext cx="8210872" cy="4114800"/>
          </a:xfrm>
        </p:spPr>
        <p:txBody>
          <a:bodyPr/>
          <a:lstStyle/>
          <a:p>
            <a:pPr marL="0" indent="0" eaLnBrk="1" hangingPunct="1">
              <a:buClr>
                <a:srgbClr val="000099"/>
              </a:buClr>
              <a:buNone/>
            </a:pPr>
            <a:endParaRPr lang="nl-NL" sz="1600" b="1" dirty="0">
              <a:solidFill>
                <a:srgbClr val="000099"/>
              </a:solidFill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nl-NL" dirty="0">
                <a:latin typeface="Verdana Ref"/>
                <a:ea typeface="+mj-ea"/>
                <a:cs typeface="+mj-cs"/>
              </a:rPr>
              <a:t>Vóór 1 mei 2026 aanmelden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nl-NL" dirty="0"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nl-NL" dirty="0">
                <a:latin typeface="Verdana Ref" pitchFamily="34" charset="0"/>
                <a:ea typeface="+mj-ea"/>
                <a:cs typeface="+mj-cs"/>
              </a:rPr>
              <a:t>Plaatsing gegarandeerd, ongeacht uitslag studiekeuzecheck</a:t>
            </a:r>
          </a:p>
          <a:p>
            <a:pPr marL="0" indent="0" eaLnBrk="1" hangingPunct="1">
              <a:buClr>
                <a:srgbClr val="000099"/>
              </a:buClr>
              <a:buSzPct val="80000"/>
              <a:buNone/>
            </a:pPr>
            <a:endParaRPr lang="nl-NL" b="1" dirty="0">
              <a:solidFill>
                <a:srgbClr val="000099"/>
              </a:solidFill>
              <a:latin typeface="Verdana Ref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32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20688"/>
            <a:ext cx="864096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nl-NL" sz="3600" b="1" dirty="0">
                <a:latin typeface="Verdana Ref"/>
              </a:rPr>
              <a:t>Opleidingen met </a:t>
            </a:r>
            <a:r>
              <a:rPr lang="nl-NL" sz="3600" b="1" dirty="0" err="1">
                <a:latin typeface="Verdana Ref"/>
              </a:rPr>
              <a:t>numerus</a:t>
            </a:r>
            <a:r>
              <a:rPr lang="nl-NL" sz="3600" b="1" dirty="0">
                <a:latin typeface="Verdana Ref"/>
              </a:rPr>
              <a:t> fixus </a:t>
            </a:r>
            <a:endParaRPr lang="nl-NL" sz="3600" b="1" dirty="0">
              <a:latin typeface="Verdana Ref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22512"/>
            <a:ext cx="8210872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nl-NL" sz="2000" b="1" dirty="0">
                <a:latin typeface="Verdana Ref" pitchFamily="34" charset="0"/>
                <a:ea typeface="+mj-ea"/>
                <a:cs typeface="+mj-cs"/>
              </a:rPr>
              <a:t>E</a:t>
            </a:r>
            <a:r>
              <a:rPr lang="nl-NL" sz="2000" dirty="0">
                <a:latin typeface="Verdana Ref" pitchFamily="34" charset="0"/>
                <a:ea typeface="+mj-ea"/>
                <a:cs typeface="+mj-cs"/>
              </a:rPr>
              <a:t>lke opleiding met NF selecteert de studenten zelf tot de vooraf vastgestelde capaciteit is bereikt.</a:t>
            </a:r>
          </a:p>
          <a:p>
            <a:pPr eaLnBrk="1" hangingPunct="1">
              <a:buClr>
                <a:schemeClr val="tx1"/>
              </a:buClr>
            </a:pPr>
            <a:endParaRPr lang="nl-NL" sz="2000" dirty="0"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</a:pPr>
            <a:r>
              <a:rPr lang="nl-NL" sz="2000" b="1" dirty="0">
                <a:latin typeface="Verdana Ref"/>
                <a:ea typeface="+mj-ea"/>
                <a:cs typeface="+mj-cs"/>
              </a:rPr>
              <a:t>Deadline:</a:t>
            </a:r>
            <a:r>
              <a:rPr lang="nl-NL" sz="2000" dirty="0">
                <a:latin typeface="Verdana Ref"/>
                <a:ea typeface="+mj-ea"/>
                <a:cs typeface="+mj-cs"/>
              </a:rPr>
              <a:t> uiterlijk voor 15 januari 2026 aanmelden. </a:t>
            </a:r>
            <a:r>
              <a:rPr lang="nl-NL" sz="2000" b="1" dirty="0">
                <a:latin typeface="Verdana Ref"/>
                <a:ea typeface="+mj-ea"/>
                <a:cs typeface="+mj-cs"/>
              </a:rPr>
              <a:t>Dit is een harde deadline!</a:t>
            </a:r>
          </a:p>
          <a:p>
            <a:pPr eaLnBrk="1" hangingPunct="1">
              <a:buClr>
                <a:schemeClr val="tx1"/>
              </a:buClr>
            </a:pPr>
            <a:endParaRPr lang="nl-NL" sz="2000" dirty="0"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</a:pPr>
            <a:r>
              <a:rPr lang="nl-NL" sz="2000" dirty="0">
                <a:latin typeface="Verdana Ref" pitchFamily="34" charset="0"/>
                <a:ea typeface="+mj-ea"/>
                <a:cs typeface="+mj-cs"/>
              </a:rPr>
              <a:t>Studenten kunnen zich voor </a:t>
            </a:r>
            <a:r>
              <a:rPr lang="nl-NL" sz="2000" b="1" dirty="0">
                <a:latin typeface="Verdana Ref" pitchFamily="34" charset="0"/>
                <a:ea typeface="+mj-ea"/>
                <a:cs typeface="+mj-cs"/>
              </a:rPr>
              <a:t>maximaal 2 NF opleidingen aanmelden+ voor 2 vrije instroom</a:t>
            </a:r>
            <a:r>
              <a:rPr lang="nl-NL" sz="2000" dirty="0">
                <a:latin typeface="Verdana Ref" pitchFamily="34" charset="0"/>
                <a:ea typeface="+mj-ea"/>
                <a:cs typeface="+mj-cs"/>
              </a:rPr>
              <a:t>. </a:t>
            </a:r>
          </a:p>
          <a:p>
            <a:pPr eaLnBrk="1" hangingPunct="1">
              <a:buClr>
                <a:schemeClr val="tx1"/>
              </a:buClr>
            </a:pPr>
            <a:endParaRPr lang="nl-NL" sz="2000" dirty="0"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</a:pPr>
            <a:r>
              <a:rPr lang="nl-NL" sz="2000" dirty="0">
                <a:latin typeface="Verdana Ref"/>
                <a:ea typeface="+mj-ea"/>
                <a:cs typeface="+mj-cs"/>
              </a:rPr>
              <a:t>Selectiedagen in de maanden </a:t>
            </a:r>
            <a:r>
              <a:rPr lang="nl-NL" sz="2000" b="1" dirty="0">
                <a:latin typeface="Verdana Ref"/>
                <a:ea typeface="+mj-ea"/>
                <a:cs typeface="+mj-cs"/>
              </a:rPr>
              <a:t>februari en maart 2026.</a:t>
            </a:r>
          </a:p>
          <a:p>
            <a:pPr eaLnBrk="1" hangingPunct="1">
              <a:buClr>
                <a:schemeClr val="tx1"/>
              </a:buClr>
            </a:pPr>
            <a:endParaRPr lang="nl-NL" sz="2000" dirty="0"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</a:pPr>
            <a:r>
              <a:rPr lang="nl-NL" sz="2000" dirty="0">
                <a:latin typeface="Verdana Ref" pitchFamily="34" charset="0"/>
                <a:ea typeface="+mj-ea"/>
                <a:cs typeface="+mj-cs"/>
              </a:rPr>
              <a:t>Kandidaten die een rangnummer hebben dat binnen de capaciteit van de opleiding valt krijgen op </a:t>
            </a:r>
            <a:r>
              <a:rPr lang="nl-NL" sz="2000" b="1" dirty="0">
                <a:latin typeface="Verdana Ref" pitchFamily="34" charset="0"/>
                <a:ea typeface="+mj-ea"/>
                <a:cs typeface="+mj-cs"/>
              </a:rPr>
              <a:t>15 april</a:t>
            </a:r>
            <a:r>
              <a:rPr lang="nl-NL" sz="2000" dirty="0">
                <a:latin typeface="Verdana Ref" pitchFamily="34" charset="0"/>
                <a:ea typeface="+mj-ea"/>
                <a:cs typeface="+mj-cs"/>
              </a:rPr>
              <a:t> een plaats aangeboden.</a:t>
            </a:r>
          </a:p>
        </p:txBody>
      </p:sp>
    </p:spTree>
    <p:extLst>
      <p:ext uri="{BB962C8B-B14F-4D97-AF65-F5344CB8AC3E}">
        <p14:creationId xmlns:p14="http://schemas.microsoft.com/office/powerpoint/2010/main" val="3851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theme/theme1.xml><?xml version="1.0" encoding="utf-8"?>
<a:theme xmlns:a="http://schemas.openxmlformats.org/drawingml/2006/main" name="Mengsels">
  <a:themeElements>
    <a:clrScheme name="Mengsels 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00E4A8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FD1"/>
      </a:accent5>
      <a:accent6>
        <a:srgbClr val="2D2DB9"/>
      </a:accent6>
      <a:hlink>
        <a:srgbClr val="FF5050"/>
      </a:hlink>
      <a:folHlink>
        <a:srgbClr val="FFCF0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ngsel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gsel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gsel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4591569AB564C84088E0F7909DE72" ma:contentTypeVersion="8" ma:contentTypeDescription="Een nieuw document maken." ma:contentTypeScope="" ma:versionID="d9271213a60d786c0b9abf1968a9eba7">
  <xsd:schema xmlns:xsd="http://www.w3.org/2001/XMLSchema" xmlns:xs="http://www.w3.org/2001/XMLSchema" xmlns:p="http://schemas.microsoft.com/office/2006/metadata/properties" xmlns:ns3="ed2d531c-0f30-4f80-8401-8384e1f2c3a8" xmlns:ns4="6b2fe91b-c1b4-4a01-876c-935c0f2ac443" targetNamespace="http://schemas.microsoft.com/office/2006/metadata/properties" ma:root="true" ma:fieldsID="184b01790b819876bc49bc8d068039c5" ns3:_="" ns4:_="">
    <xsd:import namespace="ed2d531c-0f30-4f80-8401-8384e1f2c3a8"/>
    <xsd:import namespace="6b2fe91b-c1b4-4a01-876c-935c0f2ac4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d531c-0f30-4f80-8401-8384e1f2c3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fe91b-c1b4-4a01-876c-935c0f2ac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E8254C-FE02-416F-A29F-51A8484B7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13DAC8-C84F-4635-AA00-3217D0AB8CE0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b2fe91b-c1b4-4a01-876c-935c0f2ac443"/>
    <ds:schemaRef ds:uri="ed2d531c-0f30-4f80-8401-8384e1f2c3a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24FFB5-35AB-46D6-9CD4-06CC824E4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d531c-0f30-4f80-8401-8384e1f2c3a8"/>
    <ds:schemaRef ds:uri="6b2fe91b-c1b4-4a01-876c-935c0f2ac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On-screen Show (4:3)</PresentationFormat>
  <Paragraphs>126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Mengsels</vt:lpstr>
      <vt:lpstr>Office Theme</vt:lpstr>
      <vt:lpstr>PowerPoint Presentation</vt:lpstr>
      <vt:lpstr>PowerPoint Presentation</vt:lpstr>
      <vt:lpstr>Wat zijn er veel mogelijkheden</vt:lpstr>
      <vt:lpstr>PowerPoint Presentation</vt:lpstr>
      <vt:lpstr>BaMa-structuur</vt:lpstr>
      <vt:lpstr>Geen centrale aanmelding  Deze lijst is niet uitputtend; er zijn meer studies met speciale selectiecriteria</vt:lpstr>
      <vt:lpstr>Aanmelding HBO</vt:lpstr>
      <vt:lpstr>Opleidingen zonder numerus fixus </vt:lpstr>
      <vt:lpstr>Opleidingen met numerus fixus </vt:lpstr>
      <vt:lpstr>De studiekeuzecheck</vt:lpstr>
      <vt:lpstr> Wat moet de aankomende student achtereenvolgens doen: </vt:lpstr>
      <vt:lpstr>Aanmelding MBO</vt:lpstr>
      <vt:lpstr>Alternatieven:</vt:lpstr>
      <vt:lpstr>Handige sites</vt:lpstr>
      <vt:lpstr>Belangrijke datum !</vt:lpstr>
      <vt:lpstr>Samenvatting straks studeren</vt:lpstr>
      <vt:lpstr>Webinar verzorgd door duo </vt:lpstr>
      <vt:lpstr>Meeloopdagen en proefstuderen</vt:lpstr>
      <vt:lpstr>PowerPoint Presentation</vt:lpstr>
      <vt:lpstr>PowerPoint Presentation</vt:lpstr>
    </vt:vector>
  </TitlesOfParts>
  <Company>De Nassau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BaMa-structuur</dc:title>
  <dc:creator>Systeembeheerder</dc:creator>
  <cp:lastModifiedBy>J. van der Bunt</cp:lastModifiedBy>
  <cp:revision>201</cp:revision>
  <dcterms:created xsi:type="dcterms:W3CDTF">2005-09-05T08:37:03Z</dcterms:created>
  <dcterms:modified xsi:type="dcterms:W3CDTF">2025-09-08T06:56:39Z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0x010100C8D4591569AB564C84088E0F7909DE72</vt:lpwstr>
  </property>
</Properties>
</file>