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2"/>
  </p:notesMasterIdLst>
  <p:handoutMasterIdLst>
    <p:handoutMasterId r:id="rId43"/>
  </p:handoutMasterIdLst>
  <p:sldIdLst>
    <p:sldId id="256" r:id="rId5"/>
    <p:sldId id="257" r:id="rId6"/>
    <p:sldId id="307" r:id="rId7"/>
    <p:sldId id="260" r:id="rId8"/>
    <p:sldId id="405" r:id="rId9"/>
    <p:sldId id="262" r:id="rId10"/>
    <p:sldId id="391" r:id="rId11"/>
    <p:sldId id="269" r:id="rId12"/>
    <p:sldId id="406" r:id="rId13"/>
    <p:sldId id="306" r:id="rId14"/>
    <p:sldId id="408" r:id="rId15"/>
    <p:sldId id="389" r:id="rId16"/>
    <p:sldId id="392" r:id="rId17"/>
    <p:sldId id="409" r:id="rId18"/>
    <p:sldId id="315" r:id="rId19"/>
    <p:sldId id="316" r:id="rId20"/>
    <p:sldId id="318" r:id="rId21"/>
    <p:sldId id="410" r:id="rId22"/>
    <p:sldId id="325" r:id="rId23"/>
    <p:sldId id="322" r:id="rId24"/>
    <p:sldId id="329" r:id="rId25"/>
    <p:sldId id="328" r:id="rId26"/>
    <p:sldId id="334" r:id="rId27"/>
    <p:sldId id="332" r:id="rId28"/>
    <p:sldId id="337" r:id="rId29"/>
    <p:sldId id="336" r:id="rId30"/>
    <p:sldId id="338" r:id="rId31"/>
    <p:sldId id="340" r:id="rId32"/>
    <p:sldId id="339" r:id="rId33"/>
    <p:sldId id="341" r:id="rId34"/>
    <p:sldId id="342" r:id="rId35"/>
    <p:sldId id="346" r:id="rId36"/>
    <p:sldId id="359" r:id="rId37"/>
    <p:sldId id="411" r:id="rId38"/>
    <p:sldId id="401" r:id="rId39"/>
    <p:sldId id="361" r:id="rId40"/>
    <p:sldId id="362" r:id="rId41"/>
  </p:sldIdLst>
  <p:sldSz cx="24384000" cy="13716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163" autoAdjust="0"/>
  </p:normalViewPr>
  <p:slideViewPr>
    <p:cSldViewPr snapToGrid="0">
      <p:cViewPr varScale="1">
        <p:scale>
          <a:sx n="31" d="100"/>
          <a:sy n="31" d="100"/>
        </p:scale>
        <p:origin x="145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B03631-FEB7-4482-A5EF-7F289D7C6018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6BCAFF-FB8E-4A6B-A564-14F9BF970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461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9580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756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50963" y="768350"/>
            <a:ext cx="4364037" cy="245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Tijdelijke aanduiding voor notities 2"/>
          <p:cNvSpPr>
            <a:spLocks noGrp="1"/>
          </p:cNvSpPr>
          <p:nvPr>
            <p:ph type="body" idx="1"/>
          </p:nvPr>
        </p:nvSpPr>
        <p:spPr bwMode="auto">
          <a:xfrm>
            <a:off x="701040" y="3550708"/>
            <a:ext cx="5608320" cy="5048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/>
          </a:p>
        </p:txBody>
      </p:sp>
      <p:sp>
        <p:nvSpPr>
          <p:cNvPr id="471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C84E19-EC22-4C80-8DFD-B19AC3C9A662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0791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9600" y="696913"/>
            <a:ext cx="4549775" cy="25606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/>
          </a:p>
        </p:txBody>
      </p:sp>
      <p:sp>
        <p:nvSpPr>
          <p:cNvPr id="4608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B9525-724A-4398-955A-221F992AF30E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9680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8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81150" y="695325"/>
            <a:ext cx="3683000" cy="2073275"/>
          </a:xfrm>
          <a:ln/>
        </p:spPr>
      </p:sp>
      <p:sp>
        <p:nvSpPr>
          <p:cNvPr id="4608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01040" y="2964842"/>
            <a:ext cx="5608320" cy="56343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z="1800" dirty="0"/>
          </a:p>
        </p:txBody>
      </p:sp>
      <p:sp>
        <p:nvSpPr>
          <p:cNvPr id="4608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C603A0-25C9-4FDB-B495-EDDA7A1F93C2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715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71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0F31C-65C1-4761-B284-28BD7097736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6381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/>
          </a:p>
        </p:txBody>
      </p:sp>
      <p:sp>
        <p:nvSpPr>
          <p:cNvPr id="4813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E5E5E-D241-4DF5-B5F0-8A42FD5572BA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7764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91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87492-1DBD-47AF-9390-2E2C523AB89D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8010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017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z="2000" dirty="0"/>
          </a:p>
        </p:txBody>
      </p:sp>
      <p:sp>
        <p:nvSpPr>
          <p:cNvPr id="501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B96DD6-F3C7-4F60-AEB0-7E357BCAB75F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1450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z="2000" dirty="0"/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1CB1E8-8F30-4F1C-8A5E-5DE43A340AD1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4892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2874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325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31E61-F2BF-4F38-8A16-4203BD9DF7A6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0136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427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3C2487-8B43-4A91-BC36-C08A34859FE2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85558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/>
          </a:p>
        </p:txBody>
      </p:sp>
      <p:sp>
        <p:nvSpPr>
          <p:cNvPr id="553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B44B-0902-4EC1-8135-C759C7E3A2C5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8716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643063" y="768350"/>
            <a:ext cx="3779837" cy="2127250"/>
          </a:xfrm>
          <a:ln/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701040" y="3037470"/>
            <a:ext cx="5608320" cy="5561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nl-NL" dirty="0"/>
          </a:p>
        </p:txBody>
      </p:sp>
      <p:sp>
        <p:nvSpPr>
          <p:cNvPr id="5632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57066" indent="-291179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64717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30604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96491" indent="-232943" eaLnBrk="0" hangingPunct="0"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0E3BD5-0972-48C7-A8D4-6E7C835EC77D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Helvetica Light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868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620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5855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65887" rtl="0">
              <a:lnSpc>
                <a:spcPct val="100000"/>
              </a:lnSpc>
              <a:defRPr/>
            </a:pPr>
            <a:endParaRPr lang="nl-NL" sz="2400" kern="1200" dirty="0">
              <a:solidFill>
                <a:schemeClr val="tx1"/>
              </a:solidFill>
            </a:endParaRP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586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914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093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01975-B70A-11B0-F597-5480A20BB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81F10AD-BA08-FCB6-9161-BF475D3AF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218E332-C713-B775-AEC3-A8E8C20A5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3746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283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400">
                <a:solidFill>
                  <a:srgbClr val="028CA6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4400">
                <a:solidFill>
                  <a:srgbClr val="028CA6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4400">
                <a:solidFill>
                  <a:srgbClr val="028CA6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4400">
                <a:solidFill>
                  <a:srgbClr val="028CA6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4400">
                <a:solidFill>
                  <a:srgbClr val="028CA6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631168" y="2052745"/>
            <a:ext cx="1219200" cy="882650"/>
          </a:xfrm>
        </p:spPr>
        <p:txBody>
          <a:bodyPr/>
          <a:lstStyle/>
          <a:p>
            <a:pPr>
              <a:defRPr/>
            </a:pPr>
            <a:fld id="{6947C3E3-5AA8-4CA5-AD7C-8391826B001F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804672" y="3054096"/>
            <a:ext cx="22677120" cy="9144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3908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23977600" y="3810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406400" y="4572000"/>
            <a:ext cx="23554944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414528" y="284704"/>
            <a:ext cx="23554944" cy="427939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49136" y="5486401"/>
            <a:ext cx="17280464" cy="3346450"/>
          </a:xfrm>
        </p:spPr>
        <p:txBody>
          <a:bodyPr anchor="t"/>
          <a:lstStyle>
            <a:lvl1pPr marL="0" indent="0" algn="ctr">
              <a:buNone/>
              <a:defRPr sz="3200" b="1" cap="all" spc="500" baseline="0">
                <a:solidFill>
                  <a:schemeClr val="tx2"/>
                </a:solidFill>
              </a:defRPr>
            </a:lvl1pPr>
            <a:lvl2pPr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390144" y="12783313"/>
            <a:ext cx="23554944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406400" y="304800"/>
            <a:ext cx="23554944" cy="1309420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>
            <a:off x="406400" y="4876800"/>
            <a:ext cx="2355494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0" name="Ovaal 9"/>
          <p:cNvSpPr/>
          <p:nvPr/>
        </p:nvSpPr>
        <p:spPr>
          <a:xfrm>
            <a:off x="11379200" y="4230624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11" name="Ovaal 10"/>
          <p:cNvSpPr/>
          <p:nvPr/>
        </p:nvSpPr>
        <p:spPr>
          <a:xfrm>
            <a:off x="11631168" y="4419600"/>
            <a:ext cx="1121664" cy="84124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582400" y="4398901"/>
            <a:ext cx="1219200" cy="882650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937A243-A1D4-463C-A335-7A9D0C4B98DB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168" y="1066800"/>
            <a:ext cx="20726400" cy="3048000"/>
          </a:xfrm>
        </p:spPr>
        <p:txBody>
          <a:bodyPr anchor="b"/>
          <a:lstStyle>
            <a:lvl1pPr algn="ctr">
              <a:buNone/>
              <a:defRPr sz="84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7749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672" y="457200"/>
            <a:ext cx="22758400" cy="1517904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15443200" y="12819888"/>
            <a:ext cx="8119872" cy="731520"/>
          </a:xfrm>
        </p:spPr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AFF2F6-0456-4A0D-B866-769E49724639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 flipV="1">
            <a:off x="12168215" y="3151305"/>
            <a:ext cx="23789" cy="963911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804672" y="2743200"/>
            <a:ext cx="10769600" cy="9363456"/>
          </a:xfrm>
        </p:spPr>
        <p:txBody>
          <a:bodyPr/>
          <a:lstStyle>
            <a:lvl1pPr>
              <a:defRPr sz="5000"/>
            </a:lvl1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>
          <a:xfrm>
            <a:off x="12801600" y="2743200"/>
            <a:ext cx="10769600" cy="9363456"/>
          </a:xfrm>
        </p:spPr>
        <p:txBody>
          <a:bodyPr/>
          <a:lstStyle>
            <a:lvl1pPr>
              <a:defRPr sz="5000"/>
            </a:lvl1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0184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 verbindingslijn 9"/>
          <p:cNvSpPr>
            <a:spLocks noChangeShapeType="1"/>
          </p:cNvSpPr>
          <p:nvPr/>
        </p:nvSpPr>
        <p:spPr bwMode="auto">
          <a:xfrm flipV="1">
            <a:off x="12192000" y="4400550"/>
            <a:ext cx="0" cy="837590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white">
          <a:xfrm>
            <a:off x="0" y="0"/>
            <a:ext cx="24384000" cy="2895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1" name="Rechthoek 10"/>
          <p:cNvSpPr/>
          <p:nvPr/>
        </p:nvSpPr>
        <p:spPr>
          <a:xfrm>
            <a:off x="406400" y="2743200"/>
            <a:ext cx="23554944" cy="1828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389128" y="12783312"/>
            <a:ext cx="23554944" cy="62179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04672" y="3048000"/>
            <a:ext cx="10773835" cy="146594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4400" b="1" dirty="0" smtClean="0">
                <a:solidFill>
                  <a:srgbClr val="FFFFFF"/>
                </a:solidFill>
              </a:defRPr>
            </a:lvl1pPr>
            <a:lvl2pPr>
              <a:buNone/>
              <a:defRPr sz="4000" b="1"/>
            </a:lvl2pPr>
            <a:lvl3pPr>
              <a:buNone/>
              <a:defRPr sz="3600" b="1"/>
            </a:lvl3pPr>
            <a:lvl4pPr>
              <a:buNone/>
              <a:defRPr sz="3200" b="1"/>
            </a:lvl4pPr>
            <a:lvl5pPr>
              <a:buNone/>
              <a:defRPr sz="32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12776881" y="3048000"/>
            <a:ext cx="10778067" cy="14630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4400" b="1"/>
            </a:lvl1pPr>
            <a:lvl2pPr>
              <a:buNone/>
              <a:defRPr sz="4000" b="1"/>
            </a:lvl2pPr>
            <a:lvl3pPr>
              <a:buNone/>
              <a:defRPr sz="3600" b="1"/>
            </a:lvl3pPr>
            <a:lvl4pPr>
              <a:buNone/>
              <a:defRPr sz="3200" b="1"/>
            </a:lvl4pPr>
            <a:lvl5pPr>
              <a:buNone/>
              <a:defRPr sz="32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812800" y="12819888"/>
            <a:ext cx="9550400" cy="731520"/>
          </a:xfrm>
        </p:spPr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15" name="Rechte verbindingslijn 14"/>
          <p:cNvSpPr>
            <a:spLocks noChangeShapeType="1"/>
          </p:cNvSpPr>
          <p:nvPr/>
        </p:nvSpPr>
        <p:spPr bwMode="auto">
          <a:xfrm>
            <a:off x="406400" y="2560320"/>
            <a:ext cx="2355494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auto">
          <a:xfrm>
            <a:off x="406400" y="310896"/>
            <a:ext cx="23554944" cy="1309420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 dirty="0"/>
          </a:p>
        </p:txBody>
      </p:sp>
      <p:sp>
        <p:nvSpPr>
          <p:cNvPr id="24" name="Tijdelijke aanduiding voor inhoud 23"/>
          <p:cNvSpPr>
            <a:spLocks noGrp="1"/>
          </p:cNvSpPr>
          <p:nvPr>
            <p:ph sz="quarter" idx="2"/>
          </p:nvPr>
        </p:nvSpPr>
        <p:spPr>
          <a:xfrm>
            <a:off x="804672" y="4942766"/>
            <a:ext cx="10777728" cy="7636808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26" name="Tijdelijke aanduiding voor inhoud 25"/>
          <p:cNvSpPr>
            <a:spLocks noGrp="1"/>
          </p:cNvSpPr>
          <p:nvPr>
            <p:ph sz="quarter" idx="4"/>
          </p:nvPr>
        </p:nvSpPr>
        <p:spPr>
          <a:xfrm>
            <a:off x="12801600" y="4942766"/>
            <a:ext cx="10769600" cy="7644384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25" name="Ovaal 24"/>
          <p:cNvSpPr/>
          <p:nvPr/>
        </p:nvSpPr>
        <p:spPr>
          <a:xfrm>
            <a:off x="11379200" y="1912072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27" name="Ovaal 26"/>
          <p:cNvSpPr/>
          <p:nvPr/>
        </p:nvSpPr>
        <p:spPr>
          <a:xfrm>
            <a:off x="11631168" y="2101048"/>
            <a:ext cx="1121664" cy="84124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11582400" y="2084833"/>
            <a:ext cx="1219200" cy="88265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E464067-AE3E-42BB-B9DD-8132900DCD68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83664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11582400" y="2072041"/>
            <a:ext cx="1219200" cy="882650"/>
          </a:xfrm>
        </p:spPr>
        <p:txBody>
          <a:bodyPr/>
          <a:lstStyle/>
          <a:p>
            <a:pPr>
              <a:defRPr/>
            </a:pPr>
            <a:fld id="{E644316E-4A62-4CE0-BA1D-89AB696951B5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606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0" y="0"/>
            <a:ext cx="24384000" cy="31089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390144" y="12783313"/>
            <a:ext cx="23554944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406400" y="316992"/>
            <a:ext cx="23554944" cy="1309420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1379200" y="12649200"/>
            <a:ext cx="1625600" cy="8826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171A55C-AFFA-4532-B9E3-A34339FC976F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7672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>
            <a:spLocks noChangeArrowheads="1"/>
          </p:cNvSpPr>
          <p:nvPr/>
        </p:nvSpPr>
        <p:spPr bwMode="auto">
          <a:xfrm>
            <a:off x="406400" y="304800"/>
            <a:ext cx="23554944" cy="609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24384000" cy="23774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3" name="Rechthoek 12"/>
          <p:cNvSpPr/>
          <p:nvPr/>
        </p:nvSpPr>
        <p:spPr>
          <a:xfrm>
            <a:off x="406400" y="1219200"/>
            <a:ext cx="7315200" cy="11734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6000" y="1828800"/>
            <a:ext cx="6299200" cy="1981200"/>
          </a:xfrm>
        </p:spPr>
        <p:txBody>
          <a:bodyPr anchor="b">
            <a:noAutofit/>
          </a:bodyPr>
          <a:lstStyle>
            <a:lvl1pPr algn="l">
              <a:buNone/>
              <a:defRPr sz="4400" b="1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1016000" y="3962401"/>
            <a:ext cx="6299200" cy="8289926"/>
          </a:xfrm>
        </p:spPr>
        <p:txBody>
          <a:bodyPr/>
          <a:lstStyle>
            <a:lvl1pPr marL="0" indent="0">
              <a:spcAft>
                <a:spcPts val="2000"/>
              </a:spcAft>
              <a:buNone/>
              <a:defRPr sz="3200">
                <a:solidFill>
                  <a:srgbClr val="FFFFFF"/>
                </a:solidFill>
              </a:defRPr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406400" y="304800"/>
            <a:ext cx="23554944" cy="1309420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 dirty="0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>
            <a:off x="406400" y="1066800"/>
            <a:ext cx="2355494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20" name="Tijdelijke aanduiding voor inhoud 19"/>
          <p:cNvSpPr>
            <a:spLocks noGrp="1"/>
          </p:cNvSpPr>
          <p:nvPr>
            <p:ph sz="quarter" idx="1"/>
          </p:nvPr>
        </p:nvSpPr>
        <p:spPr>
          <a:xfrm>
            <a:off x="8331200" y="1371600"/>
            <a:ext cx="15036800" cy="108204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0" name="Ovaal 9"/>
          <p:cNvSpPr/>
          <p:nvPr/>
        </p:nvSpPr>
        <p:spPr>
          <a:xfrm>
            <a:off x="3454400" y="457200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11" name="Ovaal 10"/>
          <p:cNvSpPr/>
          <p:nvPr/>
        </p:nvSpPr>
        <p:spPr>
          <a:xfrm>
            <a:off x="3706368" y="646176"/>
            <a:ext cx="1121664" cy="84124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3657600" y="625477"/>
            <a:ext cx="1219200" cy="882650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2741A8A-1300-4B04-A670-2884799075C8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auto">
          <a:xfrm>
            <a:off x="398272" y="12776771"/>
            <a:ext cx="23554944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804672" y="12821696"/>
            <a:ext cx="9022080" cy="731520"/>
          </a:xfrm>
        </p:spPr>
        <p:txBody>
          <a:bodyPr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27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 verbindingslijn 20"/>
          <p:cNvSpPr>
            <a:spLocks noChangeShapeType="1"/>
          </p:cNvSpPr>
          <p:nvPr/>
        </p:nvSpPr>
        <p:spPr bwMode="auto">
          <a:xfrm>
            <a:off x="406400" y="1066800"/>
            <a:ext cx="2355494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 dirty="0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auto">
          <a:xfrm>
            <a:off x="406400" y="304800"/>
            <a:ext cx="23554944" cy="60350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8" name="Rechthoek 7"/>
          <p:cNvSpPr/>
          <p:nvPr/>
        </p:nvSpPr>
        <p:spPr>
          <a:xfrm>
            <a:off x="406400" y="1219200"/>
            <a:ext cx="7315200" cy="11734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406400" y="310896"/>
            <a:ext cx="23554944" cy="1309420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 dirty="0"/>
          </a:p>
        </p:txBody>
      </p:sp>
      <p:sp>
        <p:nvSpPr>
          <p:cNvPr id="12" name="Ovaal 11"/>
          <p:cNvSpPr/>
          <p:nvPr/>
        </p:nvSpPr>
        <p:spPr>
          <a:xfrm>
            <a:off x="3454400" y="457200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13" name="Ovaal 12"/>
          <p:cNvSpPr/>
          <p:nvPr/>
        </p:nvSpPr>
        <p:spPr>
          <a:xfrm>
            <a:off x="3706368" y="646176"/>
            <a:ext cx="1121664" cy="84124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3657600" y="625477"/>
            <a:ext cx="1219200" cy="882650"/>
          </a:xfrm>
        </p:spPr>
        <p:txBody>
          <a:bodyPr/>
          <a:lstStyle/>
          <a:p>
            <a:pPr>
              <a:defRPr/>
            </a:pPr>
            <a:fld id="{F3C1E502-7D7A-4ED4-B9E3-D32F454FB818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0" y="10058400"/>
            <a:ext cx="15646400" cy="2438400"/>
          </a:xfrm>
        </p:spPr>
        <p:txBody>
          <a:bodyPr anchor="t">
            <a:noAutofit/>
          </a:bodyPr>
          <a:lstStyle>
            <a:lvl1pPr algn="l">
              <a:buNone/>
              <a:defRPr sz="48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8001000" y="1219200"/>
            <a:ext cx="15646400" cy="8534400"/>
          </a:xfrm>
        </p:spPr>
        <p:txBody>
          <a:bodyPr/>
          <a:lstStyle>
            <a:lvl1pPr marL="0" indent="0">
              <a:buNone/>
              <a:defRPr sz="64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16000" y="1981200"/>
            <a:ext cx="6502400" cy="10515600"/>
          </a:xfrm>
        </p:spPr>
        <p:txBody>
          <a:bodyPr/>
          <a:lstStyle>
            <a:lvl1pPr marL="0" indent="0">
              <a:spcAft>
                <a:spcPts val="2000"/>
              </a:spcAft>
              <a:buFontTx/>
              <a:buNone/>
              <a:defRPr sz="3200">
                <a:solidFill>
                  <a:srgbClr val="FFFFFF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auto">
          <a:xfrm>
            <a:off x="398272" y="12776771"/>
            <a:ext cx="23554944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15435072" y="12809968"/>
            <a:ext cx="8119872" cy="731520"/>
          </a:xfrm>
        </p:spPr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804672" y="12821696"/>
            <a:ext cx="9558528" cy="731520"/>
          </a:xfrm>
        </p:spPr>
        <p:txBody>
          <a:bodyPr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841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C5AF3-A2DE-4377-8009-65B3163BFAAB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93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18694400" y="0"/>
            <a:ext cx="56896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24384000" cy="31089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1" name="Rechthoek 10"/>
          <p:cNvSpPr>
            <a:spLocks noChangeArrowheads="1"/>
          </p:cNvSpPr>
          <p:nvPr/>
        </p:nvSpPr>
        <p:spPr bwMode="auto">
          <a:xfrm>
            <a:off x="390144" y="12783313"/>
            <a:ext cx="23554944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406400" y="310896"/>
            <a:ext cx="23554944" cy="1309420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 dirty="0"/>
          </a:p>
        </p:txBody>
      </p:sp>
      <p:sp>
        <p:nvSpPr>
          <p:cNvPr id="13" name="Rechte verbindingslijn 12"/>
          <p:cNvSpPr>
            <a:spLocks noChangeShapeType="1"/>
          </p:cNvSpPr>
          <p:nvPr/>
        </p:nvSpPr>
        <p:spPr bwMode="auto">
          <a:xfrm rot="5400000">
            <a:off x="12806680" y="6556248"/>
            <a:ext cx="124907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4" name="Ovaal 13"/>
          <p:cNvSpPr/>
          <p:nvPr/>
        </p:nvSpPr>
        <p:spPr>
          <a:xfrm>
            <a:off x="18239232" y="5851526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15" name="Ovaal 14"/>
          <p:cNvSpPr/>
          <p:nvPr/>
        </p:nvSpPr>
        <p:spPr>
          <a:xfrm>
            <a:off x="18491200" y="6040502"/>
            <a:ext cx="1121664" cy="84124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8442432" y="6019803"/>
            <a:ext cx="1219200" cy="882650"/>
          </a:xfrm>
        </p:spPr>
        <p:txBody>
          <a:bodyPr/>
          <a:lstStyle/>
          <a:p>
            <a:pPr>
              <a:defRPr/>
            </a:pPr>
            <a:fld id="{A56F86A3-3DCD-41AB-B3AA-4D5177137E2B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12800" y="609600"/>
            <a:ext cx="17475200" cy="11642732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9710400" y="609603"/>
            <a:ext cx="3860800" cy="11703050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05470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5052F-6A4E-4E9B-B6C7-D66A974E3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37448CB-4645-495D-B521-221C752D2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EA654D-C2B9-4A27-B55A-A7EBD565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02163A-9440-4B41-AFE0-C5D19B5C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ABAB4C-7238-4740-A0B2-61F7E963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275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7A676-B82F-4A00-809C-08BA5C01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18F24E-A714-4BF5-BC6D-52DD1049E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35A533-4361-48CC-9967-1C8BFF5E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8878E4-CE2D-4FA8-A63E-94A80AC3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FE81A2-B5C6-4301-8667-4AEB005C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950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37472-14C2-4291-8E01-12BDAFC0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A4F78C-346F-408D-AC2D-667F4C505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102777-960C-463A-9127-17B74A80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F99F02-4D0C-4834-A05D-975ADC8B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037D9E-B4BA-4E25-A970-C38EEB40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746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6253A-7339-4F7F-A337-87124F53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50ABD5-A5BB-40F0-956A-9816801CC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806A96-A751-43ED-918A-13D4069A3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6CB273-DE1C-482A-B002-A350040E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DA1EAA-51B1-4C46-9CB7-CCBBDC623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AC0AA0-7592-4BBE-BB35-0C2AB613B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2632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9EDDF-17BF-48CE-9C3D-FCD68F12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1EEDB0-C1C0-41C3-8855-E8F3B8688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C7E45D-5AF7-47B6-90F2-48A6BC0C2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1B51123-B08F-4180-BC18-17650B54B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5AB87CF-991C-4029-AABA-CF23F7B2B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903DD3E-E5FC-44A8-9CDB-49684C851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111924-7C5E-4619-AED0-E0079BF8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4B8F7EE-F7F1-4F4F-9629-10FB3164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2519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DE483-95EC-4B1E-8C18-93148B32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C5A866-C7D7-447A-9ACA-DB40AA87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0B1E5F-92EB-4931-BA5A-552EA5B7C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B5FCC6-F539-4275-B998-C767C312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315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70EB27C-443F-407B-9880-A8B6B92B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C752FBA-1F5D-4E45-B99E-C102FD84F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C6D0FD-E719-4BA9-BEF4-37738F30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1290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1989A-75CC-46AB-AE10-3BCA9985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C861FF-FE85-4B64-8D72-7FCE991A8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3CDCE1-B2DF-4C32-A543-51F048E0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23D4ED-44DE-4775-A6D4-055C23A0A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39AA1B-67AF-4A43-A372-C72F52AD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16E9D1-6604-47AC-A071-39DE2A6F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380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B170CD-FE2A-4DE7-AF61-820B3E691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D33B41-082F-415F-8F01-CB2CF29483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E3D7676-B031-4E18-A873-10D20200A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26CC98-D468-421E-B8A3-705650B2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046593-7E02-4EAF-BA1F-F177B6C92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30BC61-B1CA-4A44-A725-0929AC4DC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589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00E8B-4184-435F-8FD6-DEB8388B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F8823A-2B46-4A49-9BF2-CF13E6B81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27B330-96C1-400C-A6BE-1C1A643B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B64F40-F4F7-4FDD-940F-33EBA97F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98B935-9D65-417A-BA47-A2413FDA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08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1397575-0C20-49F7-9A84-CD90A53E2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20C659-7D62-415B-8003-6E84A236A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345314-4D9A-4386-98AC-390705750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66318B-632C-4B6E-A9BC-6EE96947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B8B46D-D37C-40CD-A87B-9053FB49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153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white">
          <a:xfrm>
            <a:off x="23977600" y="635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0"/>
            <a:ext cx="24384000" cy="5029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auto">
          <a:xfrm>
            <a:off x="389467" y="12782551"/>
            <a:ext cx="23554267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Rechte verbindingslijn 10"/>
          <p:cNvSpPr>
            <a:spLocks noChangeShapeType="1"/>
          </p:cNvSpPr>
          <p:nvPr/>
        </p:nvSpPr>
        <p:spPr bwMode="auto">
          <a:xfrm>
            <a:off x="414867" y="4838700"/>
            <a:ext cx="2355426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406400" y="304800"/>
            <a:ext cx="23554267" cy="130937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Ovaal 12"/>
          <p:cNvSpPr/>
          <p:nvPr/>
        </p:nvSpPr>
        <p:spPr>
          <a:xfrm>
            <a:off x="11379200" y="4229100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4" name="Ovaal 13"/>
          <p:cNvSpPr/>
          <p:nvPr/>
        </p:nvSpPr>
        <p:spPr>
          <a:xfrm>
            <a:off x="11633200" y="4419600"/>
            <a:ext cx="1117600" cy="841376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3657600" y="5638800"/>
            <a:ext cx="17068800" cy="3505200"/>
          </a:xfrm>
        </p:spPr>
        <p:txBody>
          <a:bodyPr/>
          <a:lstStyle>
            <a:lvl1pPr marL="0" indent="0" algn="ctr">
              <a:buNone/>
              <a:defRPr sz="3200" b="1" cap="all" spc="500" baseline="0">
                <a:solidFill>
                  <a:schemeClr val="tx2"/>
                </a:solidFill>
              </a:defRPr>
            </a:lvl1pPr>
            <a:lvl2pPr marL="914400" indent="0" algn="ctr">
              <a:buNone/>
            </a:lvl2pPr>
            <a:lvl3pPr marL="1828800" indent="0" algn="ctr">
              <a:buNone/>
            </a:lvl3pPr>
            <a:lvl4pPr marL="2743200" indent="0" algn="ctr">
              <a:buNone/>
            </a:lvl4pPr>
            <a:lvl5pPr marL="3657600" indent="0" algn="ctr">
              <a:buNone/>
            </a:lvl5pPr>
            <a:lvl6pPr marL="4572000" indent="0" algn="ctr">
              <a:buNone/>
            </a:lvl6pPr>
            <a:lvl7pPr marL="5486400" indent="0" algn="ctr">
              <a:buNone/>
            </a:lvl7pPr>
            <a:lvl8pPr marL="6400800" indent="0" algn="ctr">
              <a:buNone/>
            </a:lvl8pPr>
            <a:lvl9pPr marL="7315200" indent="0" algn="ctr">
              <a:buNone/>
            </a:lvl9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828800" y="762000"/>
            <a:ext cx="20726400" cy="3505200"/>
          </a:xfrm>
        </p:spPr>
        <p:txBody>
          <a:bodyPr/>
          <a:lstStyle>
            <a:lvl1pPr>
              <a:defRPr sz="8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7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11582400" y="4397377"/>
            <a:ext cx="1219200" cy="882650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961BAE2-9D7D-4B84-A52F-7F70A0DEC348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85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804672" y="3054096"/>
            <a:ext cx="22677120" cy="9144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633200" y="2054227"/>
            <a:ext cx="1219200" cy="882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CE081-E602-4170-A76E-F555E8F90A45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9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white">
          <a:xfrm>
            <a:off x="0" y="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23977600" y="3810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406400" y="4572000"/>
            <a:ext cx="23554267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auto">
          <a:xfrm>
            <a:off x="414867" y="285750"/>
            <a:ext cx="23554267" cy="42799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auto">
          <a:xfrm>
            <a:off x="389467" y="12782551"/>
            <a:ext cx="23554267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Rechthoek 10"/>
          <p:cNvSpPr>
            <a:spLocks noChangeArrowheads="1"/>
          </p:cNvSpPr>
          <p:nvPr/>
        </p:nvSpPr>
        <p:spPr bwMode="auto">
          <a:xfrm>
            <a:off x="406400" y="304800"/>
            <a:ext cx="23554267" cy="130937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Rechte verbindingslijn 11"/>
          <p:cNvSpPr>
            <a:spLocks noChangeShapeType="1"/>
          </p:cNvSpPr>
          <p:nvPr/>
        </p:nvSpPr>
        <p:spPr bwMode="auto">
          <a:xfrm>
            <a:off x="406400" y="4876800"/>
            <a:ext cx="2355426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Ovaal 12"/>
          <p:cNvSpPr/>
          <p:nvPr/>
        </p:nvSpPr>
        <p:spPr>
          <a:xfrm>
            <a:off x="11379200" y="4229100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4" name="Ovaal 13"/>
          <p:cNvSpPr/>
          <p:nvPr/>
        </p:nvSpPr>
        <p:spPr>
          <a:xfrm>
            <a:off x="11633200" y="4419600"/>
            <a:ext cx="1117600" cy="841376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49136" y="5486401"/>
            <a:ext cx="17280464" cy="3346450"/>
          </a:xfrm>
        </p:spPr>
        <p:txBody>
          <a:bodyPr/>
          <a:lstStyle>
            <a:lvl1pPr marL="0" indent="0" algn="ctr">
              <a:buNone/>
              <a:defRPr sz="3200" b="1" cap="all" spc="500" baseline="0">
                <a:solidFill>
                  <a:schemeClr val="tx2"/>
                </a:solidFill>
              </a:defRPr>
            </a:lvl1pPr>
            <a:lvl2pPr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168" y="1066800"/>
            <a:ext cx="20726400" cy="3048000"/>
          </a:xfrm>
        </p:spPr>
        <p:txBody>
          <a:bodyPr/>
          <a:lstStyle>
            <a:lvl1pPr algn="ctr">
              <a:buNone/>
              <a:defRPr sz="8400" b="0" cap="none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582400" y="4397377"/>
            <a:ext cx="1219200" cy="882650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2FC5CE1-0E11-47B0-B401-873C4B42BCF3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86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 verbindingslijn 4"/>
          <p:cNvSpPr>
            <a:spLocks noChangeShapeType="1"/>
          </p:cNvSpPr>
          <p:nvPr/>
        </p:nvSpPr>
        <p:spPr bwMode="auto">
          <a:xfrm flipV="1">
            <a:off x="12166601" y="3152776"/>
            <a:ext cx="25400" cy="963612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672" y="457200"/>
            <a:ext cx="22758400" cy="1517904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804672" y="2743200"/>
            <a:ext cx="10769600" cy="9363456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>
          <a:xfrm>
            <a:off x="12801600" y="2743200"/>
            <a:ext cx="10769600" cy="9363456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15443202" y="12820651"/>
            <a:ext cx="8119533" cy="730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E777B-C3BE-4620-9CA6-26E5374FBDA7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85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 verbindingslijn 6"/>
          <p:cNvSpPr>
            <a:spLocks noChangeShapeType="1"/>
          </p:cNvSpPr>
          <p:nvPr/>
        </p:nvSpPr>
        <p:spPr bwMode="auto">
          <a:xfrm flipV="1">
            <a:off x="12192000" y="4400551"/>
            <a:ext cx="0" cy="83756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0" y="0"/>
            <a:ext cx="24384000" cy="2895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Rechthoek 10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406400" y="2743200"/>
            <a:ext cx="23554267" cy="1828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389467" y="12782550"/>
            <a:ext cx="23554267" cy="6223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" name="Rechte verbindingslijn 13"/>
          <p:cNvSpPr>
            <a:spLocks noChangeShapeType="1"/>
          </p:cNvSpPr>
          <p:nvPr/>
        </p:nvSpPr>
        <p:spPr bwMode="auto">
          <a:xfrm>
            <a:off x="406400" y="2559050"/>
            <a:ext cx="2355426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406400" y="311150"/>
            <a:ext cx="23554267" cy="130937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Ovaal 15"/>
          <p:cNvSpPr/>
          <p:nvPr/>
        </p:nvSpPr>
        <p:spPr>
          <a:xfrm>
            <a:off x="11379200" y="1911350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7" name="Ovaal 16"/>
          <p:cNvSpPr/>
          <p:nvPr/>
        </p:nvSpPr>
        <p:spPr>
          <a:xfrm>
            <a:off x="11633200" y="2101850"/>
            <a:ext cx="1117600" cy="841376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04672" y="3048000"/>
            <a:ext cx="10773835" cy="146594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4400" b="1" dirty="0" smtClean="0">
                <a:solidFill>
                  <a:srgbClr val="FFFFFF"/>
                </a:solidFill>
              </a:defRPr>
            </a:lvl1pPr>
            <a:lvl2pPr>
              <a:buNone/>
              <a:defRPr sz="4000" b="1"/>
            </a:lvl2pPr>
            <a:lvl3pPr>
              <a:buNone/>
              <a:defRPr sz="3600" b="1"/>
            </a:lvl3pPr>
            <a:lvl4pPr>
              <a:buNone/>
              <a:defRPr sz="3200" b="1"/>
            </a:lvl4pPr>
            <a:lvl5pPr>
              <a:buNone/>
              <a:defRPr sz="32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12776881" y="3048000"/>
            <a:ext cx="10778067" cy="14630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4400" b="1"/>
            </a:lvl1pPr>
            <a:lvl2pPr>
              <a:buNone/>
              <a:defRPr sz="4000" b="1"/>
            </a:lvl2pPr>
            <a:lvl3pPr>
              <a:buNone/>
              <a:defRPr sz="3600" b="1"/>
            </a:lvl3pPr>
            <a:lvl4pPr>
              <a:buNone/>
              <a:defRPr sz="3200" b="1"/>
            </a:lvl4pPr>
            <a:lvl5pPr>
              <a:buNone/>
              <a:defRPr sz="32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4" name="Tijdelijke aanduiding voor inhoud 23"/>
          <p:cNvSpPr>
            <a:spLocks noGrp="1"/>
          </p:cNvSpPr>
          <p:nvPr>
            <p:ph sz="quarter" idx="2"/>
          </p:nvPr>
        </p:nvSpPr>
        <p:spPr>
          <a:xfrm>
            <a:off x="804672" y="4942766"/>
            <a:ext cx="10777728" cy="763680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6" name="Tijdelijke aanduiding voor inhoud 25"/>
          <p:cNvSpPr>
            <a:spLocks noGrp="1"/>
          </p:cNvSpPr>
          <p:nvPr>
            <p:ph sz="quarter" idx="4"/>
          </p:nvPr>
        </p:nvSpPr>
        <p:spPr>
          <a:xfrm>
            <a:off x="12801600" y="4942766"/>
            <a:ext cx="10769600" cy="764438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8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9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812800" y="12820651"/>
            <a:ext cx="9550400" cy="730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11582400" y="2085977"/>
            <a:ext cx="1219200" cy="88265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4425F01-D007-4FA9-8A8F-695A6AFFC7C0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36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11582400" y="2073277"/>
            <a:ext cx="1219200" cy="882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1FD7D-E394-406A-ADB9-E0835AC76DFE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8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" name="Rechthoek 2"/>
          <p:cNvSpPr>
            <a:spLocks noChangeArrowheads="1"/>
          </p:cNvSpPr>
          <p:nvPr/>
        </p:nvSpPr>
        <p:spPr bwMode="white">
          <a:xfrm>
            <a:off x="0" y="1"/>
            <a:ext cx="24384000" cy="3111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" name="Rechthoek 3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389467" y="12782551"/>
            <a:ext cx="23554267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hthoek 6"/>
          <p:cNvSpPr>
            <a:spLocks noChangeArrowheads="1"/>
          </p:cNvSpPr>
          <p:nvPr/>
        </p:nvSpPr>
        <p:spPr bwMode="auto">
          <a:xfrm>
            <a:off x="406400" y="317500"/>
            <a:ext cx="23554267" cy="130937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1379200" y="12649201"/>
            <a:ext cx="1625600" cy="8826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36DDD6D-5EC4-4ECC-B7FE-2CC04E7A179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410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406400" y="304800"/>
            <a:ext cx="23554267" cy="609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0" y="1"/>
            <a:ext cx="24384000" cy="23812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406400" y="1219200"/>
            <a:ext cx="7315200" cy="11734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1" name="Rechthoek 10"/>
          <p:cNvSpPr>
            <a:spLocks noChangeArrowheads="1"/>
          </p:cNvSpPr>
          <p:nvPr/>
        </p:nvSpPr>
        <p:spPr bwMode="auto">
          <a:xfrm>
            <a:off x="406400" y="304800"/>
            <a:ext cx="23554267" cy="130937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Rechte verbindingslijn 11"/>
          <p:cNvSpPr>
            <a:spLocks noChangeShapeType="1"/>
          </p:cNvSpPr>
          <p:nvPr/>
        </p:nvSpPr>
        <p:spPr bwMode="auto">
          <a:xfrm>
            <a:off x="406400" y="1066800"/>
            <a:ext cx="2355426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Ovaal 12"/>
          <p:cNvSpPr/>
          <p:nvPr/>
        </p:nvSpPr>
        <p:spPr>
          <a:xfrm>
            <a:off x="3454400" y="457200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4" name="Ovaal 13"/>
          <p:cNvSpPr/>
          <p:nvPr/>
        </p:nvSpPr>
        <p:spPr>
          <a:xfrm>
            <a:off x="3708400" y="647700"/>
            <a:ext cx="1117600" cy="8382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397933" y="12776201"/>
            <a:ext cx="23554267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6000" y="1828800"/>
            <a:ext cx="6299200" cy="1981200"/>
          </a:xfrm>
        </p:spPr>
        <p:txBody>
          <a:bodyPr>
            <a:noAutofit/>
          </a:bodyPr>
          <a:lstStyle>
            <a:lvl1pPr algn="l">
              <a:buNone/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1016000" y="3962401"/>
            <a:ext cx="6299200" cy="8289926"/>
          </a:xfrm>
        </p:spPr>
        <p:txBody>
          <a:bodyPr/>
          <a:lstStyle>
            <a:lvl1pPr marL="0" indent="0">
              <a:spcAft>
                <a:spcPts val="2000"/>
              </a:spcAft>
              <a:buNone/>
              <a:defRPr sz="3200">
                <a:solidFill>
                  <a:srgbClr val="FFFFFF"/>
                </a:solidFill>
              </a:defRPr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Tijdelijke aanduiding voor inhoud 19"/>
          <p:cNvSpPr>
            <a:spLocks noGrp="1"/>
          </p:cNvSpPr>
          <p:nvPr>
            <p:ph sz="quarter" idx="1"/>
          </p:nvPr>
        </p:nvSpPr>
        <p:spPr>
          <a:xfrm>
            <a:off x="8331200" y="1371600"/>
            <a:ext cx="15036800" cy="108204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10"/>
          </p:nvPr>
        </p:nvSpPr>
        <p:spPr>
          <a:xfrm>
            <a:off x="3657600" y="625477"/>
            <a:ext cx="1219200" cy="882650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446EC8A-A87D-44D1-8D7F-9F5061D8F8FD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voettekst 5"/>
          <p:cNvSpPr>
            <a:spLocks noGrp="1"/>
          </p:cNvSpPr>
          <p:nvPr>
            <p:ph type="ftr" sz="quarter" idx="12"/>
          </p:nvPr>
        </p:nvSpPr>
        <p:spPr>
          <a:xfrm>
            <a:off x="804335" y="12820651"/>
            <a:ext cx="9021235" cy="73342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100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 verbindingslijn 4"/>
          <p:cNvSpPr>
            <a:spLocks noChangeShapeType="1"/>
          </p:cNvSpPr>
          <p:nvPr/>
        </p:nvSpPr>
        <p:spPr bwMode="auto">
          <a:xfrm>
            <a:off x="406400" y="1066800"/>
            <a:ext cx="2355426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0" y="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auto">
          <a:xfrm>
            <a:off x="406400" y="304801"/>
            <a:ext cx="23554267" cy="6032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406400" y="1219200"/>
            <a:ext cx="7315200" cy="11734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406400" y="311150"/>
            <a:ext cx="23554267" cy="130937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Ovaal 12"/>
          <p:cNvSpPr/>
          <p:nvPr/>
        </p:nvSpPr>
        <p:spPr>
          <a:xfrm>
            <a:off x="3454400" y="457200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4" name="Ovaal 13"/>
          <p:cNvSpPr/>
          <p:nvPr/>
        </p:nvSpPr>
        <p:spPr>
          <a:xfrm>
            <a:off x="3708400" y="647700"/>
            <a:ext cx="1117600" cy="8382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397933" y="12776201"/>
            <a:ext cx="23554267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0" y="10058400"/>
            <a:ext cx="15646400" cy="2438400"/>
          </a:xfrm>
        </p:spPr>
        <p:txBody>
          <a:bodyPr anchor="t">
            <a:noAutofit/>
          </a:bodyPr>
          <a:lstStyle>
            <a:lvl1pPr algn="l">
              <a:buNone/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8001000" y="1219200"/>
            <a:ext cx="15646400" cy="8534400"/>
          </a:xfrm>
        </p:spPr>
        <p:txBody>
          <a:bodyPr>
            <a:normAutofit/>
          </a:bodyPr>
          <a:lstStyle>
            <a:lvl1pPr marL="0" indent="0">
              <a:buNone/>
              <a:defRPr sz="64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16000" y="1981200"/>
            <a:ext cx="6502400" cy="10515600"/>
          </a:xfrm>
        </p:spPr>
        <p:txBody>
          <a:bodyPr/>
          <a:lstStyle>
            <a:lvl1pPr marL="0" indent="0">
              <a:spcAft>
                <a:spcPts val="2000"/>
              </a:spcAft>
              <a:buFontTx/>
              <a:buNone/>
              <a:defRPr sz="3200">
                <a:solidFill>
                  <a:srgbClr val="FFFFFF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10"/>
          </p:nvPr>
        </p:nvSpPr>
        <p:spPr>
          <a:xfrm>
            <a:off x="3657600" y="625477"/>
            <a:ext cx="1219200" cy="882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0586A-2360-467C-A72A-CFB86ECA0EBE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Tijdelijke aanduiding voor datum 4"/>
          <p:cNvSpPr>
            <a:spLocks noGrp="1"/>
          </p:cNvSpPr>
          <p:nvPr>
            <p:ph type="dt" sz="half" idx="11"/>
          </p:nvPr>
        </p:nvSpPr>
        <p:spPr>
          <a:xfrm>
            <a:off x="15434735" y="12811127"/>
            <a:ext cx="8119533" cy="730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voettekst 5"/>
          <p:cNvSpPr>
            <a:spLocks noGrp="1"/>
          </p:cNvSpPr>
          <p:nvPr>
            <p:ph type="ftr" sz="quarter" idx="12"/>
          </p:nvPr>
        </p:nvSpPr>
        <p:spPr>
          <a:xfrm>
            <a:off x="804335" y="12820651"/>
            <a:ext cx="9558867" cy="73342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23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E1936-5C50-40FF-BF77-4C2A2E2DEEE8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96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white">
          <a:xfrm>
            <a:off x="18694400" y="0"/>
            <a:ext cx="56896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white">
          <a:xfrm>
            <a:off x="0" y="1"/>
            <a:ext cx="24384000" cy="3111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389467" y="12782551"/>
            <a:ext cx="23554267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auto">
          <a:xfrm>
            <a:off x="406400" y="311150"/>
            <a:ext cx="23554267" cy="130937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hte verbindingslijn 9"/>
          <p:cNvSpPr>
            <a:spLocks noChangeShapeType="1"/>
          </p:cNvSpPr>
          <p:nvPr/>
        </p:nvSpPr>
        <p:spPr bwMode="auto">
          <a:xfrm rot="5400000">
            <a:off x="12804775" y="6556376"/>
            <a:ext cx="124904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Ovaal 10"/>
          <p:cNvSpPr/>
          <p:nvPr/>
        </p:nvSpPr>
        <p:spPr>
          <a:xfrm>
            <a:off x="18237200" y="5851526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2" name="Ovaal 11"/>
          <p:cNvSpPr/>
          <p:nvPr/>
        </p:nvSpPr>
        <p:spPr>
          <a:xfrm>
            <a:off x="18491200" y="6042026"/>
            <a:ext cx="1121835" cy="8382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12800" y="609600"/>
            <a:ext cx="17475200" cy="1164273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9710400" y="609603"/>
            <a:ext cx="3860800" cy="1170305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18440400" y="6019801"/>
            <a:ext cx="1219200" cy="882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7D1F4-F60D-41CB-99E8-2D8CC059B4F9}" type="slidenum">
              <a:rPr lang="nl-NL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389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"Typ hier een citaat."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23977600" y="6096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24384000" cy="5029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390144" y="12783313"/>
            <a:ext cx="23554944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3657600" y="5638800"/>
            <a:ext cx="17068800" cy="3505200"/>
          </a:xfrm>
        </p:spPr>
        <p:txBody>
          <a:bodyPr/>
          <a:lstStyle>
            <a:lvl1pPr marL="0" indent="0" algn="ctr">
              <a:buNone/>
              <a:defRPr sz="3200" b="1" cap="all" spc="500" baseline="0">
                <a:solidFill>
                  <a:schemeClr val="tx2"/>
                </a:solidFill>
              </a:defRPr>
            </a:lvl1pPr>
            <a:lvl2pPr marL="914400" indent="0" algn="ctr">
              <a:buNone/>
            </a:lvl2pPr>
            <a:lvl3pPr marL="1828800" indent="0" algn="ctr">
              <a:buNone/>
            </a:lvl3pPr>
            <a:lvl4pPr marL="2743200" indent="0" algn="ctr">
              <a:buNone/>
            </a:lvl4pPr>
            <a:lvl5pPr marL="3657600" indent="0" algn="ctr">
              <a:buNone/>
            </a:lvl5pPr>
            <a:lvl6pPr marL="4572000" indent="0" algn="ctr">
              <a:buNone/>
            </a:lvl6pPr>
            <a:lvl7pPr marL="5486400" indent="0" algn="ctr">
              <a:buNone/>
            </a:lvl7pPr>
            <a:lvl8pPr marL="6400800" indent="0" algn="ctr">
              <a:buNone/>
            </a:lvl8pPr>
            <a:lvl9pPr marL="7315200" indent="0" algn="ctr">
              <a:buNone/>
            </a:lvl9pPr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414528" y="4840224"/>
            <a:ext cx="2355494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auto">
          <a:xfrm>
            <a:off x="406400" y="304800"/>
            <a:ext cx="23554944" cy="1309420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 dirty="0"/>
          </a:p>
        </p:txBody>
      </p:sp>
      <p:sp>
        <p:nvSpPr>
          <p:cNvPr id="13" name="Ovaal 12"/>
          <p:cNvSpPr/>
          <p:nvPr/>
        </p:nvSpPr>
        <p:spPr>
          <a:xfrm>
            <a:off x="11379200" y="4230624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14" name="Ovaal 13"/>
          <p:cNvSpPr/>
          <p:nvPr/>
        </p:nvSpPr>
        <p:spPr>
          <a:xfrm>
            <a:off x="11631168" y="4419600"/>
            <a:ext cx="1121664" cy="84124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11582400" y="4398901"/>
            <a:ext cx="1219200" cy="882650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9C47436-B390-4470-AE0A-30EC1D725FAB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828800" y="762000"/>
            <a:ext cx="20726400" cy="3505200"/>
          </a:xfrm>
        </p:spPr>
        <p:txBody>
          <a:bodyPr anchor="b"/>
          <a:lstStyle>
            <a:lvl1pPr>
              <a:defRPr sz="8400">
                <a:solidFill>
                  <a:schemeClr val="accent1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30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1"/>
            <a:ext cx="24384000" cy="278674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auto">
          <a:xfrm>
            <a:off x="398272" y="12776771"/>
            <a:ext cx="23554944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15443200" y="12809968"/>
            <a:ext cx="8119872" cy="7315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812800" y="12821696"/>
            <a:ext cx="9550400" cy="7315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406400" y="310896"/>
            <a:ext cx="23554944" cy="1309420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 dirty="0"/>
          </a:p>
        </p:txBody>
      </p:sp>
      <p:sp>
        <p:nvSpPr>
          <p:cNvPr id="10" name="Rechte verbindingslijn 9"/>
          <p:cNvSpPr>
            <a:spLocks noChangeShapeType="1"/>
          </p:cNvSpPr>
          <p:nvPr/>
        </p:nvSpPr>
        <p:spPr bwMode="auto">
          <a:xfrm>
            <a:off x="406400" y="2553486"/>
            <a:ext cx="2355494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anchor="ctr" compatLnSpc="1"/>
          <a:lstStyle/>
          <a:p>
            <a:endParaRPr kumimoji="0" lang="en-US" sz="10000"/>
          </a:p>
        </p:txBody>
      </p:sp>
      <p:sp>
        <p:nvSpPr>
          <p:cNvPr id="12" name="Ovaal 11"/>
          <p:cNvSpPr/>
          <p:nvPr/>
        </p:nvSpPr>
        <p:spPr>
          <a:xfrm>
            <a:off x="11379200" y="1912072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15" name="Ovaal 14"/>
          <p:cNvSpPr/>
          <p:nvPr/>
        </p:nvSpPr>
        <p:spPr>
          <a:xfrm>
            <a:off x="11631168" y="2101048"/>
            <a:ext cx="1121664" cy="84124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0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11582400" y="2080349"/>
            <a:ext cx="1219200" cy="88265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32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2DC9CF7-333A-4719-9D06-7B99B9D8D403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804672" y="457200"/>
            <a:ext cx="22758400" cy="151790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804672" y="3048000"/>
            <a:ext cx="22758400" cy="91988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935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66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548640" indent="-54864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54864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4400" kern="1200">
          <a:solidFill>
            <a:schemeClr val="tx2"/>
          </a:solidFill>
          <a:latin typeface="+mn-lt"/>
          <a:ea typeface="+mn-ea"/>
          <a:cs typeface="+mn-cs"/>
        </a:defRPr>
      </a:lvl2pPr>
      <a:lvl3pPr marL="1645920" indent="-4572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indent="-4572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4000" kern="1200">
          <a:solidFill>
            <a:schemeClr val="tx2"/>
          </a:solidFill>
          <a:latin typeface="+mn-lt"/>
          <a:ea typeface="+mn-ea"/>
          <a:cs typeface="+mn-cs"/>
        </a:defRPr>
      </a:lvl4pPr>
      <a:lvl5pPr marL="2743200" indent="-4572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3291840" indent="-3657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indent="-3657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3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206240" indent="-36576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indent="-36576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28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9A61B6E-EBC7-4DC0-B095-7A4CF0D1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6ED651-1289-4340-A1FD-78B8A9116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020EA8-2A2F-46C0-8356-F08F71267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FA7EC-A130-4FD6-A019-0BAB642D0772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065BF8-1C83-407D-A7F0-FEE6AD5B1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9B4CE9-89B0-4D88-8CDC-F7A20B40F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C8F60-FF99-42BC-8C4C-BDCE7D341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2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13411200"/>
            <a:ext cx="243840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1"/>
            <a:ext cx="24384000" cy="27876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23977600" y="0"/>
            <a:ext cx="406400" cy="1371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auto">
          <a:xfrm>
            <a:off x="397933" y="12776201"/>
            <a:ext cx="23554267" cy="61912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15443202" y="12811127"/>
            <a:ext cx="8119533" cy="73025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812800" y="12820651"/>
            <a:ext cx="9550400" cy="733426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406400" y="311150"/>
            <a:ext cx="23554267" cy="130937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hte verbindingslijn 9"/>
          <p:cNvSpPr>
            <a:spLocks noChangeShapeType="1"/>
          </p:cNvSpPr>
          <p:nvPr/>
        </p:nvSpPr>
        <p:spPr bwMode="auto">
          <a:xfrm>
            <a:off x="406400" y="2552700"/>
            <a:ext cx="23554267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Ovaal 11"/>
          <p:cNvSpPr/>
          <p:nvPr/>
        </p:nvSpPr>
        <p:spPr>
          <a:xfrm>
            <a:off x="11379200" y="1911350"/>
            <a:ext cx="1625600" cy="1219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15" name="Ovaal 14"/>
          <p:cNvSpPr/>
          <p:nvPr/>
        </p:nvSpPr>
        <p:spPr>
          <a:xfrm>
            <a:off x="11633200" y="2101850"/>
            <a:ext cx="1117600" cy="841376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solidFill>
                <a:srgbClr val="0070C0"/>
              </a:solidFill>
            </a:endParaRPr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11582400" y="2079627"/>
            <a:ext cx="1219200" cy="88265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32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BA485B6-CD01-463D-979B-A7C39087A9D2}" type="slidenum">
              <a:rPr lang="nl-NL">
                <a:solidFill>
                  <a:srgbClr val="8CADAE">
                    <a:shade val="75000"/>
                  </a:srgbClr>
                </a:solidFill>
                <a:latin typeface="Tahoma" pitchFamily="34" charset="0"/>
              </a:rPr>
              <a:pPr>
                <a:defRPr/>
              </a:pPr>
              <a:t>‹nr.›</a:t>
            </a:fld>
            <a:endParaRPr lang="nl-NL">
              <a:solidFill>
                <a:srgbClr val="8CADAE">
                  <a:shade val="75000"/>
                </a:srgbClr>
              </a:solidFill>
              <a:latin typeface="Tahoma" pitchFamily="34" charset="0"/>
            </a:endParaRPr>
          </a:p>
        </p:txBody>
      </p:sp>
      <p:sp>
        <p:nvSpPr>
          <p:cNvPr id="1038" name="Tijdelijke aanduiding voor titel 21"/>
          <p:cNvSpPr>
            <a:spLocks noGrp="1"/>
          </p:cNvSpPr>
          <p:nvPr>
            <p:ph type="title"/>
          </p:nvPr>
        </p:nvSpPr>
        <p:spPr bwMode="auto">
          <a:xfrm>
            <a:off x="804333" y="457201"/>
            <a:ext cx="227584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39" name="Tijdelijke aanduiding voor tekst 12"/>
          <p:cNvSpPr>
            <a:spLocks noGrp="1"/>
          </p:cNvSpPr>
          <p:nvPr>
            <p:ph type="body" idx="1"/>
          </p:nvPr>
        </p:nvSpPr>
        <p:spPr bwMode="auto">
          <a:xfrm>
            <a:off x="804333" y="3048000"/>
            <a:ext cx="22758400" cy="919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0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rgbClr val="7B9899"/>
          </a:solidFill>
          <a:latin typeface="Georgia" pitchFamily="18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6600">
          <a:solidFill>
            <a:srgbClr val="7B9899"/>
          </a:solidFill>
          <a:latin typeface="Georgia" pitchFamily="18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6600">
          <a:solidFill>
            <a:srgbClr val="7B9899"/>
          </a:solidFill>
          <a:latin typeface="Georgia" pitchFamily="18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6600">
          <a:solidFill>
            <a:srgbClr val="7B9899"/>
          </a:solidFill>
          <a:latin typeface="Georgia" pitchFamily="18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6600">
          <a:solidFill>
            <a:srgbClr val="7B9899"/>
          </a:solidFill>
          <a:latin typeface="Georgia" pitchFamily="18" charset="0"/>
        </a:defRPr>
      </a:lvl9pPr>
    </p:titleStyle>
    <p:bodyStyle>
      <a:lvl1pPr marL="546100" indent="-5461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095376" indent="-5461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4400" kern="1200">
          <a:solidFill>
            <a:schemeClr val="tx2"/>
          </a:solidFill>
          <a:latin typeface="+mn-lt"/>
          <a:ea typeface="+mn-ea"/>
          <a:cs typeface="+mn-cs"/>
        </a:defRPr>
      </a:lvl2pPr>
      <a:lvl3pPr marL="1644650" indent="-4572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193926" indent="-4572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4000" kern="1200">
          <a:solidFill>
            <a:schemeClr val="tx2"/>
          </a:solidFill>
          <a:latin typeface="+mn-lt"/>
          <a:ea typeface="+mn-ea"/>
          <a:cs typeface="+mn-cs"/>
        </a:defRPr>
      </a:lvl4pPr>
      <a:lvl5pPr marL="2743200" indent="-4572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3291840" indent="-3657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indent="-3657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3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206240" indent="-36576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indent="-36576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28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P.vanmeer@denassau.nl" TargetMode="External"/><Relationship Id="rId3" Type="http://schemas.openxmlformats.org/officeDocument/2006/relationships/image" Target="../media/image11.png"/><Relationship Id="rId7" Type="http://schemas.openxmlformats.org/officeDocument/2006/relationships/hyperlink" Target="mailto:N.demooij@denassau.n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777999" y="2298700"/>
            <a:ext cx="13597139" cy="4648200"/>
          </a:xfrm>
          <a:prstGeom prst="rect">
            <a:avLst/>
          </a:prstGeom>
        </p:spPr>
        <p:txBody>
          <a:bodyPr/>
          <a:lstStyle>
            <a:lvl1pPr algn="l">
              <a:defRPr sz="13300">
                <a:solidFill>
                  <a:srgbClr val="FF930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</a:lstStyle>
          <a:p>
            <a:r>
              <a:rPr lang="nl-NL" b="1" dirty="0"/>
              <a:t>Informatieavond </a:t>
            </a:r>
            <a:br>
              <a:rPr lang="nl-NL" b="1" dirty="0"/>
            </a:br>
            <a:r>
              <a:rPr lang="nl-NL" b="1" dirty="0"/>
              <a:t>vwo-3 en tto-3 </a:t>
            </a:r>
            <a:endParaRPr b="1"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778000" y="7073900"/>
            <a:ext cx="13079810" cy="1018646"/>
          </a:xfrm>
          <a:prstGeom prst="rect">
            <a:avLst/>
          </a:prstGeom>
        </p:spPr>
        <p:txBody>
          <a:bodyPr>
            <a:normAutofit fontScale="92500"/>
          </a:bodyPr>
          <a:lstStyle>
            <a:lvl1pPr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endParaRPr dirty="0"/>
          </a:p>
        </p:txBody>
      </p:sp>
      <p:pic>
        <p:nvPicPr>
          <p:cNvPr id="121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737" y="829733"/>
            <a:ext cx="4599459" cy="15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1778000" y="8219545"/>
            <a:ext cx="13079810" cy="70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50000"/>
              </a:lnSpc>
              <a:defRPr sz="2900">
                <a:solidFill>
                  <a:srgbClr val="02A3C2"/>
                </a:solidFill>
                <a:latin typeface="Muli Bold"/>
                <a:ea typeface="Muli Bold"/>
                <a:cs typeface="Muli Bold"/>
                <a:sym typeface="Muli Bold"/>
              </a:defRPr>
            </a:lvl1pPr>
          </a:lstStyle>
          <a:p>
            <a:r>
              <a:rPr lang="nl-NL" dirty="0"/>
              <a:t>Donderdag 28 augustus</a:t>
            </a:r>
            <a:endParaRPr dirty="0"/>
          </a:p>
        </p:txBody>
      </p:sp>
      <p:pic>
        <p:nvPicPr>
          <p:cNvPr id="123" name="pasted-image.pdf"/>
          <p:cNvPicPr>
            <a:picLocks noChangeAspect="1"/>
          </p:cNvPicPr>
          <p:nvPr/>
        </p:nvPicPr>
        <p:blipFill>
          <a:blip r:embed="rId3"/>
          <a:srcRect l="717"/>
          <a:stretch>
            <a:fillRect/>
          </a:stretch>
        </p:blipFill>
        <p:spPr>
          <a:xfrm>
            <a:off x="1689100" y="11513604"/>
            <a:ext cx="3633064" cy="1280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943" y="-1132321"/>
            <a:ext cx="13476057" cy="17431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28" y="0"/>
            <a:ext cx="9104580" cy="8584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49" y="951375"/>
            <a:ext cx="4271580" cy="128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>
            <a:spLocks noGrp="1"/>
          </p:cNvSpPr>
          <p:nvPr>
            <p:ph type="ctrTitle"/>
          </p:nvPr>
        </p:nvSpPr>
        <p:spPr>
          <a:xfrm>
            <a:off x="1778000" y="1298808"/>
            <a:ext cx="11556273" cy="24033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0000">
                <a:solidFill>
                  <a:srgbClr val="2B3451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r>
              <a:rPr lang="nl-NL" b="1" dirty="0"/>
              <a:t>Contact</a:t>
            </a:r>
            <a:endParaRPr b="1" dirty="0"/>
          </a:p>
        </p:txBody>
      </p:sp>
      <p:sp>
        <p:nvSpPr>
          <p:cNvPr id="166" name="Shape 166"/>
          <p:cNvSpPr>
            <a:spLocks noGrp="1"/>
          </p:cNvSpPr>
          <p:nvPr>
            <p:ph type="subTitle" sz="quarter" idx="1"/>
          </p:nvPr>
        </p:nvSpPr>
        <p:spPr>
          <a:xfrm>
            <a:off x="1648552" y="4728188"/>
            <a:ext cx="20957448" cy="8492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6000" dirty="0">
                <a:solidFill>
                  <a:srgbClr val="01084B"/>
                </a:solidFill>
              </a:rPr>
              <a:t>Mentor</a:t>
            </a: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6000" dirty="0" err="1">
                <a:solidFill>
                  <a:srgbClr val="01084B"/>
                </a:solidFill>
              </a:rPr>
              <a:t>Coördinator</a:t>
            </a:r>
            <a:endParaRPr lang="en-US" sz="6000" dirty="0">
              <a:solidFill>
                <a:srgbClr val="01084B"/>
              </a:solidFill>
            </a:endParaRP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6000" dirty="0" err="1">
                <a:solidFill>
                  <a:srgbClr val="01084B"/>
                </a:solidFill>
              </a:rPr>
              <a:t>Mentorspreekuren</a:t>
            </a:r>
            <a:endParaRPr lang="en-US" sz="6000" dirty="0">
              <a:solidFill>
                <a:srgbClr val="01084B"/>
              </a:solidFill>
            </a:endParaRP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6000" dirty="0" err="1">
                <a:solidFill>
                  <a:srgbClr val="01084B"/>
                </a:solidFill>
              </a:rPr>
              <a:t>Schroom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niet</a:t>
            </a:r>
            <a:r>
              <a:rPr lang="en-US" sz="6000" dirty="0">
                <a:solidFill>
                  <a:srgbClr val="01084B"/>
                </a:solidFill>
              </a:rPr>
              <a:t> om </a:t>
            </a:r>
            <a:r>
              <a:rPr lang="en-US" sz="6000" dirty="0" err="1">
                <a:solidFill>
                  <a:srgbClr val="01084B"/>
                </a:solidFill>
              </a:rPr>
              <a:t>aan</a:t>
            </a:r>
            <a:r>
              <a:rPr lang="en-US" sz="6000" dirty="0">
                <a:solidFill>
                  <a:srgbClr val="01084B"/>
                </a:solidFill>
              </a:rPr>
              <a:t> de bel </a:t>
            </a:r>
            <a:r>
              <a:rPr lang="en-US" sz="6000" dirty="0" err="1">
                <a:solidFill>
                  <a:srgbClr val="01084B"/>
                </a:solidFill>
              </a:rPr>
              <a:t>te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trekken</a:t>
            </a:r>
            <a:r>
              <a:rPr lang="en-US" sz="6000" dirty="0">
                <a:solidFill>
                  <a:srgbClr val="01084B"/>
                </a:solidFill>
              </a:rPr>
              <a:t>!</a:t>
            </a:r>
          </a:p>
          <a:p>
            <a:pPr marL="1828800" lvl="1" indent="-91440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1084B"/>
              </a:solidFill>
            </a:endParaRPr>
          </a:p>
          <a:p>
            <a:pPr marL="1828800" lvl="1" indent="-914400">
              <a:buFont typeface="Arial" panose="020B0604020202020204" pitchFamily="34" charset="0"/>
              <a:buChar char="•"/>
            </a:pPr>
            <a:endParaRPr lang="en-US" sz="5600" i="1" dirty="0">
              <a:solidFill>
                <a:srgbClr val="01084B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1778000" y="12263635"/>
            <a:ext cx="20828000" cy="143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marR="0" lvl="1" indent="2286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028CA6"/>
                </a:solidFill>
                <a:latin typeface="Muli Bold"/>
                <a:ea typeface="Muli Bold"/>
                <a:cs typeface="Muli Bold"/>
                <a:sym typeface="Muli Bold"/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28CA6"/>
              </a:solidFill>
              <a:effectLst/>
              <a:uLnTx/>
              <a:uFillTx/>
              <a:latin typeface="Muli Bold"/>
              <a:sym typeface="Muli Bold"/>
            </a:endParaRPr>
          </a:p>
        </p:txBody>
      </p:sp>
      <p:pic>
        <p:nvPicPr>
          <p:cNvPr id="168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01" y="11510426"/>
            <a:ext cx="1092205" cy="218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576" y="8974444"/>
            <a:ext cx="6482760" cy="36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5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6BC72-9D36-8916-7FA9-26017C1F2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df">
            <a:extLst>
              <a:ext uri="{FF2B5EF4-FFF2-40B4-BE49-F238E27FC236}">
                <a16:creationId xmlns:a16="http://schemas.microsoft.com/office/drawing/2014/main" id="{FD07C7A5-A95E-80C1-C11C-60FC23C0B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28" y="0"/>
            <a:ext cx="9104580" cy="8584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>
            <a:extLst>
              <a:ext uri="{FF2B5EF4-FFF2-40B4-BE49-F238E27FC236}">
                <a16:creationId xmlns:a16="http://schemas.microsoft.com/office/drawing/2014/main" id="{D0F3531C-757D-2D44-5BA8-7A6E55F9F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49" y="951375"/>
            <a:ext cx="4271580" cy="128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>
            <a:extLst>
              <a:ext uri="{FF2B5EF4-FFF2-40B4-BE49-F238E27FC236}">
                <a16:creationId xmlns:a16="http://schemas.microsoft.com/office/drawing/2014/main" id="{D59CC328-B306-1272-0144-15F33FF93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000" y="1298808"/>
            <a:ext cx="11556273" cy="24033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0000">
                <a:solidFill>
                  <a:srgbClr val="2B3451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r>
              <a:rPr lang="nl-NL" b="1" dirty="0"/>
              <a:t>Decaan</a:t>
            </a:r>
            <a:endParaRPr b="1" dirty="0"/>
          </a:p>
        </p:txBody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7123FFBA-5FF8-B194-1893-5D9EC5D43E31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648552" y="4728188"/>
            <a:ext cx="20957448" cy="8492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6000" dirty="0">
                <a:solidFill>
                  <a:srgbClr val="01084B"/>
                </a:solidFill>
              </a:rPr>
              <a:t>Marc Feringa</a:t>
            </a: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6000" dirty="0" err="1">
                <a:solidFill>
                  <a:srgbClr val="01084B"/>
                </a:solidFill>
              </a:rPr>
              <a:t>Profielkeuze</a:t>
            </a:r>
            <a:endParaRPr lang="en-US" sz="6000" dirty="0">
              <a:solidFill>
                <a:srgbClr val="01084B"/>
              </a:solidFill>
            </a:endParaRPr>
          </a:p>
          <a:p>
            <a:pPr marL="1828800" lvl="1" indent="-91440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1084B"/>
              </a:solidFill>
            </a:endParaRPr>
          </a:p>
          <a:p>
            <a:pPr marL="1828800" lvl="1" indent="-914400">
              <a:buFont typeface="Arial" panose="020B0604020202020204" pitchFamily="34" charset="0"/>
              <a:buChar char="•"/>
            </a:pPr>
            <a:endParaRPr lang="en-US" sz="5600" i="1" dirty="0">
              <a:solidFill>
                <a:srgbClr val="01084B"/>
              </a:solidFill>
            </a:endParaRPr>
          </a:p>
        </p:txBody>
      </p:sp>
      <p:sp>
        <p:nvSpPr>
          <p:cNvPr id="167" name="Shape 167">
            <a:extLst>
              <a:ext uri="{FF2B5EF4-FFF2-40B4-BE49-F238E27FC236}">
                <a16:creationId xmlns:a16="http://schemas.microsoft.com/office/drawing/2014/main" id="{AC40BC19-6991-DD8E-35DC-5ED65D82AD4A}"/>
              </a:ext>
            </a:extLst>
          </p:cNvPr>
          <p:cNvSpPr/>
          <p:nvPr/>
        </p:nvSpPr>
        <p:spPr>
          <a:xfrm>
            <a:off x="1778000" y="12263635"/>
            <a:ext cx="20828000" cy="143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marR="0" lvl="1" indent="2286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028CA6"/>
                </a:solidFill>
                <a:latin typeface="Muli Bold"/>
                <a:ea typeface="Muli Bold"/>
                <a:cs typeface="Muli Bold"/>
                <a:sym typeface="Muli Bold"/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28CA6"/>
              </a:solidFill>
              <a:effectLst/>
              <a:uLnTx/>
              <a:uFillTx/>
              <a:latin typeface="Muli Bold"/>
              <a:sym typeface="Muli Bold"/>
            </a:endParaRPr>
          </a:p>
        </p:txBody>
      </p:sp>
      <p:pic>
        <p:nvPicPr>
          <p:cNvPr id="168" name="pasted-image.pdf">
            <a:extLst>
              <a:ext uri="{FF2B5EF4-FFF2-40B4-BE49-F238E27FC236}">
                <a16:creationId xmlns:a16="http://schemas.microsoft.com/office/drawing/2014/main" id="{E828A99C-26EF-CFF7-1635-FE5224A01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01" y="11510426"/>
            <a:ext cx="1092205" cy="218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894AEF6-1A45-D38E-8B10-9D93C457E5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08" r="10329"/>
          <a:stretch>
            <a:fillRect/>
          </a:stretch>
        </p:blipFill>
        <p:spPr>
          <a:xfrm>
            <a:off x="10968428" y="1591733"/>
            <a:ext cx="8059849" cy="97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DEB89C3-6D98-449D-B917-783D452DC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797" y="10355679"/>
            <a:ext cx="12488779" cy="41395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B0FCF0-A40E-426B-B143-4512A062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103" y="391962"/>
            <a:ext cx="7748166" cy="97626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93AD508-57F0-44AA-87A0-4CC20E322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950"/>
          <a:stretch/>
        </p:blipFill>
        <p:spPr>
          <a:xfrm>
            <a:off x="17153594" y="487329"/>
            <a:ext cx="6009960" cy="756059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7D10BB4-FF57-48CA-9BB1-F82EB22E9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9523" y="7746802"/>
            <a:ext cx="6454031" cy="48157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0BE8D33-1736-B29E-F8BD-E0DDEF3F0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67" y="1033887"/>
            <a:ext cx="6589779" cy="93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74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C5D4FA0-81E7-91A9-0BB9-EE47CB1F8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384000" cy="147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3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3DE29CC-FF82-6BA3-57F5-EC2338AB3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70" t="30901" r="23559" b="615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6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sz="7200" dirty="0">
                <a:solidFill>
                  <a:schemeClr val="bg1">
                    <a:lumMod val="65000"/>
                  </a:schemeClr>
                </a:solidFill>
              </a:rPr>
              <a:t>Profielen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04670" y="4039580"/>
            <a:ext cx="22677120" cy="9144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l-NL" dirty="0">
                <a:solidFill>
                  <a:schemeClr val="tx2"/>
                </a:solidFill>
              </a:rPr>
              <a:t>			</a:t>
            </a:r>
            <a:endParaRPr lang="nl-NL" dirty="0">
              <a:solidFill>
                <a:schemeClr val="folHlink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nl-NL" sz="7200" dirty="0">
                <a:solidFill>
                  <a:srgbClr val="002060"/>
                </a:solidFill>
              </a:rPr>
              <a:t>Cultuur en Maatschappij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nl-NL" sz="7200" dirty="0">
                <a:solidFill>
                  <a:srgbClr val="002060"/>
                </a:solidFill>
              </a:rPr>
              <a:t>Economie en Maatschappij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nl-NL" sz="7200" dirty="0">
                <a:solidFill>
                  <a:srgbClr val="002060"/>
                </a:solidFill>
              </a:rPr>
              <a:t>Natuur en Gezondheid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nl-NL" sz="7200" dirty="0">
                <a:solidFill>
                  <a:srgbClr val="002060"/>
                </a:solidFill>
              </a:rPr>
              <a:t>Natuur en Techniek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B13895-BA17-419E-8A8C-D3CF3DD44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4316FB8-91E0-48B5-9B52-4F52BEB2E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66" b="15514"/>
          <a:stretch/>
        </p:blipFill>
        <p:spPr>
          <a:xfrm>
            <a:off x="13568835" y="5266136"/>
            <a:ext cx="9912955" cy="738210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0AB652E-502F-4F40-8505-9F3F20EBCD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486"/>
          <a:stretch/>
        </p:blipFill>
        <p:spPr>
          <a:xfrm>
            <a:off x="13568836" y="2718135"/>
            <a:ext cx="9912955" cy="3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0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sz="7200" dirty="0"/>
              <a:t>Opbouw profielen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94168" y="3369759"/>
            <a:ext cx="17007840" cy="91440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nl-NL" sz="7200" dirty="0">
                <a:solidFill>
                  <a:srgbClr val="002060"/>
                </a:solidFill>
              </a:rPr>
              <a:t>Gemeenschappelijk deel </a:t>
            </a:r>
          </a:p>
          <a:p>
            <a:pPr eaLnBrk="1" hangingPunct="1">
              <a:lnSpc>
                <a:spcPct val="130000"/>
              </a:lnSpc>
            </a:pPr>
            <a:r>
              <a:rPr lang="nl-NL" sz="7200" dirty="0">
                <a:solidFill>
                  <a:srgbClr val="002060"/>
                </a:solidFill>
              </a:rPr>
              <a:t>Profieldeel</a:t>
            </a:r>
          </a:p>
          <a:p>
            <a:pPr eaLnBrk="1" hangingPunct="1">
              <a:lnSpc>
                <a:spcPct val="130000"/>
              </a:lnSpc>
            </a:pPr>
            <a:r>
              <a:rPr lang="nl-NL" sz="7200" dirty="0">
                <a:solidFill>
                  <a:srgbClr val="002060"/>
                </a:solidFill>
              </a:rPr>
              <a:t>Vrij deel met het keuzevak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4B7ECB2-14FD-4752-A3A4-22EDF2F13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64F5C4-C308-497D-9AB1-BB63B047D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961" y="8378747"/>
            <a:ext cx="4497127" cy="393498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8A0214C-7974-4DD0-8E39-7699BD2B8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853"/>
          <a:stretch/>
        </p:blipFill>
        <p:spPr>
          <a:xfrm>
            <a:off x="13176356" y="4254189"/>
            <a:ext cx="9851304" cy="56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86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504" y="457200"/>
            <a:ext cx="13581056" cy="1517904"/>
          </a:xfrm>
        </p:spPr>
        <p:txBody>
          <a:bodyPr/>
          <a:lstStyle/>
          <a:p>
            <a:pPr eaLnBrk="1" hangingPunct="1"/>
            <a:r>
              <a:rPr lang="nl-NL" dirty="0">
                <a:solidFill>
                  <a:srgbClr val="7B9899"/>
                </a:solidFill>
              </a:rPr>
              <a:t>Gemeenschappelijk deel in vwo-4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56234" y="3146088"/>
            <a:ext cx="20698712" cy="9361040"/>
          </a:xfrm>
        </p:spPr>
        <p:txBody>
          <a:bodyPr vert="horz" anchor="t">
            <a:normAutofit/>
          </a:bodyPr>
          <a:lstStyle/>
          <a:p>
            <a:pPr eaLnBrk="1" hangingPunct="1"/>
            <a:r>
              <a:rPr lang="nl-NL" sz="5600" dirty="0">
                <a:solidFill>
                  <a:srgbClr val="002060"/>
                </a:solidFill>
              </a:rPr>
              <a:t>Nederlands</a:t>
            </a:r>
          </a:p>
          <a:p>
            <a:pPr eaLnBrk="1" hangingPunct="1"/>
            <a:r>
              <a:rPr lang="nl-NL" sz="5600" dirty="0">
                <a:solidFill>
                  <a:srgbClr val="002060"/>
                </a:solidFill>
              </a:rPr>
              <a:t>Engels</a:t>
            </a:r>
          </a:p>
          <a:p>
            <a:r>
              <a:rPr lang="nl-NL" sz="5600" dirty="0">
                <a:solidFill>
                  <a:srgbClr val="002060"/>
                </a:solidFill>
              </a:rPr>
              <a:t>Tweede moderne vreemde taal (gymnasium: klassieke taal)</a:t>
            </a:r>
          </a:p>
          <a:p>
            <a:pPr eaLnBrk="1" hangingPunct="1"/>
            <a:r>
              <a:rPr lang="nl-NL" sz="5600" dirty="0">
                <a:solidFill>
                  <a:srgbClr val="002060"/>
                </a:solidFill>
              </a:rPr>
              <a:t>(</a:t>
            </a:r>
            <a:r>
              <a:rPr lang="nl-NL" sz="5600" dirty="0" err="1">
                <a:solidFill>
                  <a:srgbClr val="002060"/>
                </a:solidFill>
              </a:rPr>
              <a:t>Anw</a:t>
            </a:r>
            <a:r>
              <a:rPr lang="nl-NL" sz="5600" dirty="0">
                <a:solidFill>
                  <a:srgbClr val="002060"/>
                </a:solidFill>
              </a:rPr>
              <a:t> alleen voor </a:t>
            </a:r>
            <a:r>
              <a:rPr lang="nl-NL" sz="5600" dirty="0" err="1">
                <a:solidFill>
                  <a:srgbClr val="002060"/>
                </a:solidFill>
              </a:rPr>
              <a:t>tto</a:t>
            </a:r>
            <a:r>
              <a:rPr lang="nl-NL" sz="5600" dirty="0">
                <a:solidFill>
                  <a:srgbClr val="002060"/>
                </a:solidFill>
              </a:rPr>
              <a:t>)</a:t>
            </a:r>
          </a:p>
          <a:p>
            <a:pPr eaLnBrk="1" hangingPunct="1"/>
            <a:r>
              <a:rPr lang="nl-NL" sz="5600" dirty="0">
                <a:solidFill>
                  <a:srgbClr val="002060"/>
                </a:solidFill>
              </a:rPr>
              <a:t>Levensbeschouwing en maatschappijleer</a:t>
            </a:r>
          </a:p>
          <a:p>
            <a:r>
              <a:rPr lang="nl-NL" sz="5600" dirty="0">
                <a:solidFill>
                  <a:srgbClr val="002060"/>
                </a:solidFill>
              </a:rPr>
              <a:t>Ckv (gymnasium: </a:t>
            </a:r>
            <a:r>
              <a:rPr lang="nl-NL" sz="5600" dirty="0" err="1">
                <a:solidFill>
                  <a:srgbClr val="002060"/>
                </a:solidFill>
              </a:rPr>
              <a:t>kcv</a:t>
            </a:r>
            <a:r>
              <a:rPr lang="nl-NL" sz="5600" dirty="0">
                <a:solidFill>
                  <a:srgbClr val="002060"/>
                </a:solidFill>
              </a:rPr>
              <a:t> als onderdeel van Gr/La)</a:t>
            </a:r>
          </a:p>
          <a:p>
            <a:pPr eaLnBrk="1" hangingPunct="1"/>
            <a:r>
              <a:rPr lang="nl-NL" sz="5600" dirty="0">
                <a:solidFill>
                  <a:srgbClr val="002060"/>
                </a:solidFill>
              </a:rPr>
              <a:t>Lichamelijke opvoeding</a:t>
            </a:r>
          </a:p>
          <a:p>
            <a:pPr marL="0" indent="0">
              <a:buNone/>
            </a:pPr>
            <a:endParaRPr lang="nl-NL" b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BE7AE20-98CD-4006-A00D-58A3A0005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A03B09-7DFF-4C5C-86C5-168A76CBC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447" y="6233531"/>
            <a:ext cx="6536145" cy="48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10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AED7D7-E282-548D-73E2-C0E0A87BCED1}"/>
              </a:ext>
            </a:extLst>
          </p:cNvPr>
          <p:cNvSpPr txBox="1"/>
          <p:nvPr/>
        </p:nvSpPr>
        <p:spPr>
          <a:xfrm>
            <a:off x="5313405" y="395416"/>
            <a:ext cx="13370011" cy="1163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Populaire WO-studies</a:t>
            </a:r>
          </a:p>
          <a:p>
            <a:r>
              <a:rPr lang="nl-NL" dirty="0"/>
              <a:t>1. Geneeskunde: Dit is al jaren de meest populaire studie en blijft een topper. </a:t>
            </a:r>
          </a:p>
          <a:p>
            <a:r>
              <a:rPr lang="nl-NL" dirty="0"/>
              <a:t>2. Psychologie: Deze studie staat consequent in de top van meest populaire studies, vaak als nummer twee. </a:t>
            </a:r>
          </a:p>
          <a:p>
            <a:r>
              <a:rPr lang="nl-NL" dirty="0"/>
              <a:t>3. Criminologie: Een andere stabiele topper in de top van de meest gezochte studies. </a:t>
            </a:r>
          </a:p>
          <a:p>
            <a:r>
              <a:rPr lang="nl-NL" dirty="0"/>
              <a:t>4. Rechtsgeleerdheid: Deze studie is populair en stijgt over de jaren heen in de populariteitslijsten. </a:t>
            </a:r>
          </a:p>
          <a:p>
            <a:pPr marL="914400" indent="-914400">
              <a:buAutoNum type="arabicPeriod" startAt="5"/>
            </a:pPr>
            <a:r>
              <a:rPr lang="nl-NL" dirty="0"/>
              <a:t>Biomedische wetenschappen: alternatief voor geneeskunde</a:t>
            </a:r>
          </a:p>
          <a:p>
            <a:pPr marL="914400" indent="-914400">
              <a:buAutoNum type="arabicPeriod" startAt="5"/>
            </a:pPr>
            <a:r>
              <a:rPr lang="nl-NL" dirty="0"/>
              <a:t>WO-Bedrijfskunde: Ook deze studie blijft populair en behoudt zijn plek in de top. </a:t>
            </a:r>
          </a:p>
        </p:txBody>
      </p:sp>
    </p:spTree>
    <p:extLst>
      <p:ext uri="{BB962C8B-B14F-4D97-AF65-F5344CB8AC3E}">
        <p14:creationId xmlns:p14="http://schemas.microsoft.com/office/powerpoint/2010/main" val="3901236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651504" y="457200"/>
            <a:ext cx="15309248" cy="1517904"/>
          </a:xfrm>
        </p:spPr>
        <p:txBody>
          <a:bodyPr/>
          <a:lstStyle/>
          <a:p>
            <a:pPr eaLnBrk="1" hangingPunct="1"/>
            <a:r>
              <a:rPr lang="nl-NL" sz="7200" dirty="0"/>
              <a:t>Cultuur &amp; Maatschappij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sz="quarter" idx="1"/>
          </p:nvPr>
        </p:nvSpPr>
        <p:spPr>
          <a:xfrm>
            <a:off x="646771" y="6561984"/>
            <a:ext cx="11545229" cy="6183668"/>
          </a:xfrm>
        </p:spPr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geschiedenis</a:t>
            </a: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wiskunde C of A</a:t>
            </a: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aardrijkskunde / economie </a:t>
            </a: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moderne vreemde taal / kunstvak / filosofie / klassieke taal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nl-NL" dirty="0">
              <a:solidFill>
                <a:schemeClr val="tx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3ABA0D7-0CD7-40D4-9D94-EA70E2CCB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123" y="665312"/>
            <a:ext cx="4032862" cy="151790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2C4586E-3613-4634-B673-382054898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1142" y="3293874"/>
            <a:ext cx="10355766" cy="505922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368B60C-FCC0-4CD1-B2B1-E0AA5961D1B2}"/>
              </a:ext>
            </a:extLst>
          </p:cNvPr>
          <p:cNvSpPr txBox="1"/>
          <p:nvPr/>
        </p:nvSpPr>
        <p:spPr>
          <a:xfrm flipH="1">
            <a:off x="13663399" y="8353097"/>
            <a:ext cx="92635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  <a:cs typeface="+mj-cs"/>
                <a:sym typeface="Helvetica Light"/>
              </a:rPr>
              <a:t>Profielkeuze leerlingen vwo 2023/2024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4A8A680-34D0-4F3E-8F6A-3ABDCE2C3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60" y="3152084"/>
            <a:ext cx="10579372" cy="229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3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C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ctrTitle"/>
          </p:nvPr>
        </p:nvSpPr>
        <p:spPr>
          <a:xfrm>
            <a:off x="9804398" y="2007220"/>
            <a:ext cx="13147011" cy="43253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330200">
              <a:lnSpc>
                <a:spcPct val="150000"/>
              </a:lnSpc>
              <a:defRPr sz="4480">
                <a:solidFill>
                  <a:srgbClr val="FCC00D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pPr>
            <a:r>
              <a:rPr dirty="0"/>
              <a:t>1.</a:t>
            </a:r>
            <a:r>
              <a:rPr lang="nl-NL" dirty="0"/>
              <a:t> Opening</a:t>
            </a:r>
            <a:br>
              <a:rPr lang="nl-NL" dirty="0"/>
            </a:br>
            <a:r>
              <a:rPr lang="nl-NL" dirty="0"/>
              <a:t>2. Nieuwe zaken jaar 3 door de afdelingscoördinator</a:t>
            </a:r>
            <a:endParaRPr dirty="0"/>
          </a:p>
          <a:p>
            <a:pPr algn="l" defTabSz="330200">
              <a:lnSpc>
                <a:spcPct val="150000"/>
              </a:lnSpc>
              <a:defRPr sz="4480">
                <a:solidFill>
                  <a:srgbClr val="FCC00D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pPr>
            <a:r>
              <a:rPr dirty="0"/>
              <a:t>3. </a:t>
            </a:r>
            <a:r>
              <a:rPr lang="nl-NL" dirty="0"/>
              <a:t>Informatie omtrent profielkeuze door de decaan</a:t>
            </a:r>
            <a:endParaRPr dirty="0"/>
          </a:p>
        </p:txBody>
      </p:sp>
      <p:pic>
        <p:nvPicPr>
          <p:cNvPr id="127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09" y="-127058"/>
            <a:ext cx="8573011" cy="1498383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9804398" y="381397"/>
            <a:ext cx="13264223" cy="1338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defRPr sz="8000">
                <a:solidFill>
                  <a:srgbClr val="FFFFFF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</a:lstStyle>
          <a:p>
            <a:r>
              <a:rPr lang="nl-NL" b="1" dirty="0"/>
              <a:t>Verloop van de avond</a:t>
            </a:r>
            <a:endParaRPr b="1" dirty="0"/>
          </a:p>
        </p:txBody>
      </p:sp>
      <p:sp>
        <p:nvSpPr>
          <p:cNvPr id="129" name="Shape 129"/>
          <p:cNvSpPr/>
          <p:nvPr/>
        </p:nvSpPr>
        <p:spPr>
          <a:xfrm rot="5400000">
            <a:off x="17048711" y="4966328"/>
            <a:ext cx="11384954" cy="378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/>
          <a:p>
            <a:pPr algn="r" defTabSz="643889">
              <a:defRPr sz="12089">
                <a:solidFill>
                  <a:srgbClr val="0193AE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pPr>
            <a:r>
              <a:rPr lang="nl-NL" dirty="0"/>
              <a:t>Informatieavond vwo-3</a:t>
            </a:r>
            <a:endParaRPr dirty="0"/>
          </a:p>
        </p:txBody>
      </p:sp>
      <p:sp>
        <p:nvSpPr>
          <p:cNvPr id="6" name="Shape 194"/>
          <p:cNvSpPr/>
          <p:nvPr/>
        </p:nvSpPr>
        <p:spPr>
          <a:xfrm>
            <a:off x="10095078" y="7120407"/>
            <a:ext cx="3762811" cy="6043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" name="Shape 183"/>
          <p:cNvSpPr/>
          <p:nvPr/>
        </p:nvSpPr>
        <p:spPr>
          <a:xfrm>
            <a:off x="14365154" y="8054156"/>
            <a:ext cx="5850973" cy="417630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83088" y="521296"/>
            <a:ext cx="13900448" cy="1517904"/>
          </a:xfrm>
        </p:spPr>
        <p:txBody>
          <a:bodyPr/>
          <a:lstStyle/>
          <a:p>
            <a:pPr eaLnBrk="1" hangingPunct="1"/>
            <a:r>
              <a:rPr lang="nl-NL" sz="7200" dirty="0"/>
              <a:t>WO-studies met C&amp;M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08640" y="3174412"/>
            <a:ext cx="10124672" cy="9144000"/>
          </a:xfrm>
        </p:spPr>
        <p:txBody>
          <a:bodyPr>
            <a:normAutofit/>
          </a:bodyPr>
          <a:lstStyle/>
          <a:p>
            <a:pPr eaLnBrk="1" hangingPunct="1"/>
            <a:r>
              <a:rPr lang="nl-NL" dirty="0">
                <a:solidFill>
                  <a:srgbClr val="002060"/>
                </a:solidFill>
              </a:rPr>
              <a:t>(Kunst)geschiedenis</a:t>
            </a: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Kunst, cultuur en media</a:t>
            </a: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Communicatiewetenschappen</a:t>
            </a:r>
          </a:p>
          <a:p>
            <a:r>
              <a:rPr lang="nl-NL" dirty="0">
                <a:solidFill>
                  <a:srgbClr val="002060"/>
                </a:solidFill>
              </a:rPr>
              <a:t>Taal en cultuur</a:t>
            </a:r>
          </a:p>
          <a:p>
            <a:r>
              <a:rPr lang="nl-NL" dirty="0">
                <a:solidFill>
                  <a:srgbClr val="002060"/>
                </a:solidFill>
              </a:rPr>
              <a:t>Wijsbegeerte</a:t>
            </a:r>
          </a:p>
          <a:p>
            <a:r>
              <a:rPr lang="nl-NL" dirty="0">
                <a:solidFill>
                  <a:srgbClr val="002060"/>
                </a:solidFill>
              </a:rPr>
              <a:t>Rechten</a:t>
            </a: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Sociologie</a:t>
            </a: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Psychologie</a:t>
            </a: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Pedagogische wetenschappen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32E726-336F-416C-BE28-D9765F72C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A8D033F-247F-415E-ACA6-DBE6484B5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3697056"/>
            <a:ext cx="10652366" cy="75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7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504" y="457200"/>
            <a:ext cx="14733184" cy="1517904"/>
          </a:xfrm>
        </p:spPr>
        <p:txBody>
          <a:bodyPr/>
          <a:lstStyle/>
          <a:p>
            <a:pPr eaLnBrk="1" hangingPunct="1"/>
            <a:r>
              <a:rPr lang="nl-NL" sz="7200" dirty="0"/>
              <a:t>Economie &amp; Maatschappij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70135" y="3879286"/>
            <a:ext cx="22677120" cy="9144000"/>
          </a:xfrm>
        </p:spPr>
        <p:txBody>
          <a:bodyPr vert="horz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7200" dirty="0">
                <a:solidFill>
                  <a:srgbClr val="002060"/>
                </a:solidFill>
              </a:rPr>
              <a:t>economie</a:t>
            </a:r>
          </a:p>
          <a:p>
            <a:pPr>
              <a:lnSpc>
                <a:spcPct val="150000"/>
              </a:lnSpc>
            </a:pPr>
            <a:r>
              <a:rPr lang="nl-NL" sz="7200" dirty="0">
                <a:solidFill>
                  <a:srgbClr val="002060"/>
                </a:solidFill>
              </a:rPr>
              <a:t>wiskunde A of B</a:t>
            </a:r>
          </a:p>
          <a:p>
            <a:pPr eaLnBrk="1" hangingPunct="1">
              <a:lnSpc>
                <a:spcPct val="150000"/>
              </a:lnSpc>
            </a:pPr>
            <a:r>
              <a:rPr lang="nl-NL" sz="7200" dirty="0">
                <a:solidFill>
                  <a:srgbClr val="002060"/>
                </a:solidFill>
              </a:rPr>
              <a:t>geschiedenis</a:t>
            </a:r>
          </a:p>
          <a:p>
            <a:pPr>
              <a:lnSpc>
                <a:spcPct val="150000"/>
              </a:lnSpc>
            </a:pPr>
            <a:r>
              <a:rPr lang="nl-NL" sz="7200" dirty="0">
                <a:solidFill>
                  <a:srgbClr val="002060"/>
                </a:solidFill>
              </a:rPr>
              <a:t>aardrijkskunde / moderne vreemde taal / bedrijfseconomie</a:t>
            </a:r>
          </a:p>
          <a:p>
            <a:pPr marL="0" indent="0">
              <a:lnSpc>
                <a:spcPct val="80000"/>
              </a:lnSpc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202CBF7-FD52-481F-BF06-610124B0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EE5076B-BD5B-40B2-ACC5-B2DCFDA17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096" y="4573894"/>
            <a:ext cx="11071296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93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504" y="457200"/>
            <a:ext cx="13869088" cy="1517904"/>
          </a:xfrm>
        </p:spPr>
        <p:txBody>
          <a:bodyPr/>
          <a:lstStyle/>
          <a:p>
            <a:pPr eaLnBrk="1" hangingPunct="1"/>
            <a:r>
              <a:rPr lang="nl-NL" sz="7200" dirty="0"/>
              <a:t>WO-opleidingen met E&amp;M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20419" y="5351247"/>
            <a:ext cx="17325472" cy="91440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nl-NL" dirty="0">
                <a:solidFill>
                  <a:srgbClr val="002060"/>
                </a:solidFill>
              </a:rPr>
              <a:t>accountancy</a:t>
            </a:r>
          </a:p>
          <a:p>
            <a:pPr>
              <a:lnSpc>
                <a:spcPct val="130000"/>
              </a:lnSpc>
            </a:pPr>
            <a:r>
              <a:rPr lang="nl-NL" dirty="0">
                <a:solidFill>
                  <a:srgbClr val="002060"/>
                </a:solidFill>
              </a:rPr>
              <a:t>(</a:t>
            </a:r>
            <a:r>
              <a:rPr lang="nl-NL" dirty="0" err="1">
                <a:solidFill>
                  <a:srgbClr val="002060"/>
                </a:solidFill>
              </a:rPr>
              <a:t>bedrijfs</a:t>
            </a:r>
            <a:r>
              <a:rPr lang="nl-NL" dirty="0">
                <a:solidFill>
                  <a:srgbClr val="002060"/>
                </a:solidFill>
              </a:rPr>
              <a:t>)economie</a:t>
            </a:r>
          </a:p>
          <a:p>
            <a:pPr>
              <a:lnSpc>
                <a:spcPct val="130000"/>
              </a:lnSpc>
            </a:pPr>
            <a:r>
              <a:rPr lang="nl-NL" dirty="0">
                <a:solidFill>
                  <a:srgbClr val="002060"/>
                </a:solidFill>
              </a:rPr>
              <a:t>sociale geografie</a:t>
            </a:r>
          </a:p>
          <a:p>
            <a:pPr>
              <a:lnSpc>
                <a:spcPct val="130000"/>
              </a:lnSpc>
            </a:pPr>
            <a:r>
              <a:rPr lang="nl-NL" dirty="0">
                <a:solidFill>
                  <a:srgbClr val="002060"/>
                </a:solidFill>
              </a:rPr>
              <a:t>econometrie</a:t>
            </a:r>
          </a:p>
          <a:p>
            <a:pPr eaLnBrk="1" hangingPunct="1">
              <a:lnSpc>
                <a:spcPct val="130000"/>
              </a:lnSpc>
            </a:pPr>
            <a:r>
              <a:rPr lang="nl-NL" dirty="0">
                <a:solidFill>
                  <a:srgbClr val="002060"/>
                </a:solidFill>
              </a:rPr>
              <a:t>bedrijfskunde / </a:t>
            </a:r>
            <a:r>
              <a:rPr lang="nl-NL" dirty="0" err="1">
                <a:solidFill>
                  <a:srgbClr val="002060"/>
                </a:solidFill>
              </a:rPr>
              <a:t>international</a:t>
            </a:r>
            <a:r>
              <a:rPr lang="nl-NL" dirty="0">
                <a:solidFill>
                  <a:srgbClr val="002060"/>
                </a:solidFill>
              </a:rPr>
              <a:t> business </a:t>
            </a:r>
            <a:r>
              <a:rPr lang="nl-NL" dirty="0" err="1">
                <a:solidFill>
                  <a:srgbClr val="002060"/>
                </a:solidFill>
              </a:rPr>
              <a:t>administration</a:t>
            </a:r>
            <a:endParaRPr lang="nl-NL" dirty="0">
              <a:solidFill>
                <a:srgbClr val="00206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nl-NL" dirty="0">
                <a:solidFill>
                  <a:srgbClr val="002060"/>
                </a:solidFill>
              </a:rPr>
              <a:t>bestuurskunde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B92AC2-AA27-47BD-A581-3CD2F1E7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A7DA710-2828-4471-AAB5-9C06BAD41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87" y="3061938"/>
            <a:ext cx="9685999" cy="20899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C1A061A-4A0A-B251-37D5-B60829152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2294" y="3391543"/>
            <a:ext cx="9127193" cy="60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7200" dirty="0"/>
              <a:t>Natuur &amp; Gezondheid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86982" y="3901061"/>
            <a:ext cx="12705272" cy="7919232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nl-NL" sz="7200" dirty="0">
                <a:solidFill>
                  <a:srgbClr val="002060"/>
                </a:solidFill>
              </a:rPr>
              <a:t>wiskunde A of B </a:t>
            </a:r>
          </a:p>
          <a:p>
            <a:pPr eaLnBrk="1" hangingPunct="1">
              <a:lnSpc>
                <a:spcPct val="130000"/>
              </a:lnSpc>
            </a:pPr>
            <a:r>
              <a:rPr lang="nl-NL" sz="7200" dirty="0">
                <a:solidFill>
                  <a:srgbClr val="002060"/>
                </a:solidFill>
              </a:rPr>
              <a:t>biologie </a:t>
            </a:r>
          </a:p>
          <a:p>
            <a:pPr eaLnBrk="1" hangingPunct="1">
              <a:lnSpc>
                <a:spcPct val="130000"/>
              </a:lnSpc>
            </a:pPr>
            <a:r>
              <a:rPr lang="nl-NL" sz="7200" dirty="0">
                <a:solidFill>
                  <a:srgbClr val="002060"/>
                </a:solidFill>
              </a:rPr>
              <a:t>scheikunde </a:t>
            </a:r>
          </a:p>
          <a:p>
            <a:pPr eaLnBrk="1" hangingPunct="1">
              <a:lnSpc>
                <a:spcPct val="130000"/>
              </a:lnSpc>
            </a:pPr>
            <a:r>
              <a:rPr lang="nl-NL" sz="7200" dirty="0">
                <a:solidFill>
                  <a:srgbClr val="002060"/>
                </a:solidFill>
              </a:rPr>
              <a:t>natuurkunde / aardrijkskunde</a:t>
            </a:r>
          </a:p>
          <a:p>
            <a:pPr eaLnBrk="1" hangingPunct="1">
              <a:lnSpc>
                <a:spcPct val="130000"/>
              </a:lnSpc>
            </a:pPr>
            <a:endParaRPr lang="nl-NL" dirty="0">
              <a:solidFill>
                <a:schemeClr val="tx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7364641-CA38-4538-9981-9C26D61C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77CFDFB-FB1C-45A8-ACBB-7A641617C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873" y="4145620"/>
            <a:ext cx="12593348" cy="633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03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dirty="0"/>
              <a:t>WO-studies met N&amp;G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03228" y="4572000"/>
            <a:ext cx="15699133" cy="9144000"/>
          </a:xfrm>
        </p:spPr>
        <p:txBody>
          <a:bodyPr/>
          <a:lstStyle/>
          <a:p>
            <a:pPr eaLnBrk="1" hangingPunct="1">
              <a:defRPr/>
            </a:pPr>
            <a:endParaRPr lang="nl-NL" sz="5600" dirty="0"/>
          </a:p>
          <a:p>
            <a:pPr marL="0" indent="0">
              <a:buNone/>
              <a:defRPr/>
            </a:pPr>
            <a:r>
              <a:rPr lang="nl-NL" sz="5600" b="1" dirty="0">
                <a:solidFill>
                  <a:srgbClr val="002060"/>
                </a:solidFill>
              </a:rPr>
              <a:t>Soms natuurkunde en / of </a:t>
            </a:r>
            <a:r>
              <a:rPr lang="nl-NL" sz="5600" b="1" dirty="0" err="1">
                <a:solidFill>
                  <a:srgbClr val="002060"/>
                </a:solidFill>
              </a:rPr>
              <a:t>wiB</a:t>
            </a:r>
            <a:r>
              <a:rPr lang="nl-NL" sz="5600" b="1" dirty="0">
                <a:solidFill>
                  <a:srgbClr val="002060"/>
                </a:solidFill>
              </a:rPr>
              <a:t> verplicht:</a:t>
            </a:r>
          </a:p>
          <a:p>
            <a:pPr eaLnBrk="1" hangingPunct="1">
              <a:defRPr/>
            </a:pPr>
            <a:r>
              <a:rPr lang="nl-NL" sz="5600" dirty="0">
                <a:solidFill>
                  <a:srgbClr val="002060"/>
                </a:solidFill>
              </a:rPr>
              <a:t>geneeskunde </a:t>
            </a:r>
          </a:p>
          <a:p>
            <a:pPr eaLnBrk="1" hangingPunct="1">
              <a:defRPr/>
            </a:pPr>
            <a:r>
              <a:rPr lang="nl-NL" sz="5600" dirty="0">
                <a:solidFill>
                  <a:srgbClr val="002060"/>
                </a:solidFill>
              </a:rPr>
              <a:t>tandheelkunde</a:t>
            </a:r>
          </a:p>
          <a:p>
            <a:pPr eaLnBrk="1" hangingPunct="1">
              <a:defRPr/>
            </a:pPr>
            <a:r>
              <a:rPr lang="nl-NL" sz="5600" dirty="0">
                <a:solidFill>
                  <a:srgbClr val="002060"/>
                </a:solidFill>
              </a:rPr>
              <a:t>farmacie</a:t>
            </a:r>
          </a:p>
          <a:p>
            <a:pPr eaLnBrk="1" hangingPunct="1">
              <a:defRPr/>
            </a:pPr>
            <a:r>
              <a:rPr lang="nl-NL" sz="5600" dirty="0">
                <a:solidFill>
                  <a:srgbClr val="002060"/>
                </a:solidFill>
              </a:rPr>
              <a:t>bewegingswetenschappen</a:t>
            </a:r>
          </a:p>
          <a:p>
            <a:pPr eaLnBrk="1" hangingPunct="1">
              <a:defRPr/>
            </a:pPr>
            <a:r>
              <a:rPr lang="nl-NL" sz="5600" dirty="0">
                <a:solidFill>
                  <a:srgbClr val="002060"/>
                </a:solidFill>
              </a:rPr>
              <a:t>biologie</a:t>
            </a:r>
          </a:p>
          <a:p>
            <a:pPr eaLnBrk="1" hangingPunct="1">
              <a:defRPr/>
            </a:pPr>
            <a:r>
              <a:rPr lang="nl-NL" sz="5600" dirty="0">
                <a:solidFill>
                  <a:srgbClr val="002060"/>
                </a:solidFill>
              </a:rPr>
              <a:t>life </a:t>
            </a:r>
            <a:r>
              <a:rPr lang="nl-NL" sz="5600" dirty="0" err="1">
                <a:solidFill>
                  <a:srgbClr val="002060"/>
                </a:solidFill>
              </a:rPr>
              <a:t>science</a:t>
            </a:r>
            <a:r>
              <a:rPr lang="nl-NL" sz="5600" dirty="0">
                <a:solidFill>
                  <a:srgbClr val="002060"/>
                </a:solidFill>
              </a:rPr>
              <a:t> </a:t>
            </a:r>
            <a:r>
              <a:rPr lang="nl-NL" sz="5600" dirty="0" err="1">
                <a:solidFill>
                  <a:srgbClr val="002060"/>
                </a:solidFill>
              </a:rPr>
              <a:t>and</a:t>
            </a:r>
            <a:r>
              <a:rPr lang="nl-NL" sz="5600" dirty="0">
                <a:solidFill>
                  <a:srgbClr val="002060"/>
                </a:solidFill>
              </a:rPr>
              <a:t> </a:t>
            </a:r>
            <a:r>
              <a:rPr lang="nl-NL" sz="5600" dirty="0" err="1">
                <a:solidFill>
                  <a:srgbClr val="002060"/>
                </a:solidFill>
              </a:rPr>
              <a:t>technology</a:t>
            </a:r>
            <a:endParaRPr lang="nl-NL" sz="5600" dirty="0">
              <a:solidFill>
                <a:srgbClr val="00206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B8D03EE-5889-49CE-88F6-132430C21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6F3E393-60E8-4761-98D2-0BB0D2314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56" y="3026569"/>
            <a:ext cx="10083658" cy="21764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C5BA933-14F7-4EED-A9DD-514B7631F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6836" y="7716407"/>
            <a:ext cx="10924979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1441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7200" dirty="0"/>
              <a:t>Natuur &amp; Techniek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26252" y="5128223"/>
            <a:ext cx="10614177" cy="914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nl-NL" sz="7200" dirty="0">
                <a:solidFill>
                  <a:srgbClr val="002060"/>
                </a:solidFill>
              </a:rPr>
              <a:t>wiskunde B </a:t>
            </a:r>
          </a:p>
          <a:p>
            <a:pPr eaLnBrk="1" hangingPunct="1">
              <a:lnSpc>
                <a:spcPct val="150000"/>
              </a:lnSpc>
            </a:pPr>
            <a:r>
              <a:rPr lang="nl-NL" sz="7200" dirty="0">
                <a:solidFill>
                  <a:srgbClr val="002060"/>
                </a:solidFill>
              </a:rPr>
              <a:t>natuurkunde</a:t>
            </a:r>
          </a:p>
          <a:p>
            <a:pPr eaLnBrk="1" hangingPunct="1">
              <a:lnSpc>
                <a:spcPct val="150000"/>
              </a:lnSpc>
            </a:pPr>
            <a:r>
              <a:rPr lang="nl-NL" sz="7200" dirty="0">
                <a:solidFill>
                  <a:srgbClr val="002060"/>
                </a:solidFill>
              </a:rPr>
              <a:t>scheikunde</a:t>
            </a:r>
          </a:p>
          <a:p>
            <a:pPr eaLnBrk="1" hangingPunct="1">
              <a:lnSpc>
                <a:spcPct val="150000"/>
              </a:lnSpc>
            </a:pPr>
            <a:r>
              <a:rPr lang="nl-NL" sz="7200" dirty="0">
                <a:solidFill>
                  <a:srgbClr val="002060"/>
                </a:solidFill>
              </a:rPr>
              <a:t>biologie / informatica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64FAA9A-DCD3-4073-9A3B-84C5AA5C5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D7238E9-D806-4DD7-9DDE-4A1522915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52" y="2995901"/>
            <a:ext cx="9816365" cy="213232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2300ACC-7E05-416F-9A2E-4CB4EA6CE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9540" y="4470594"/>
            <a:ext cx="6850764" cy="688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38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7200" dirty="0"/>
              <a:t>WO-studies met N&amp;T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04672" y="3401616"/>
            <a:ext cx="17007840" cy="9144000"/>
          </a:xfrm>
        </p:spPr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(technische) wiskunde / natuurkunde</a:t>
            </a:r>
          </a:p>
          <a:p>
            <a:r>
              <a:rPr lang="nl-NL" dirty="0">
                <a:solidFill>
                  <a:srgbClr val="002060"/>
                </a:solidFill>
              </a:rPr>
              <a:t>scheikunde / </a:t>
            </a:r>
            <a:r>
              <a:rPr lang="nl-NL" dirty="0" err="1">
                <a:solidFill>
                  <a:srgbClr val="002060"/>
                </a:solidFill>
              </a:rPr>
              <a:t>molecular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science</a:t>
            </a:r>
            <a:r>
              <a:rPr lang="nl-NL" dirty="0">
                <a:solidFill>
                  <a:srgbClr val="002060"/>
                </a:solidFill>
              </a:rPr>
              <a:t> &amp; </a:t>
            </a:r>
            <a:r>
              <a:rPr lang="nl-NL" dirty="0" err="1">
                <a:solidFill>
                  <a:srgbClr val="002060"/>
                </a:solidFill>
              </a:rPr>
              <a:t>technology</a:t>
            </a:r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sterrenkunde</a:t>
            </a:r>
          </a:p>
          <a:p>
            <a:r>
              <a:rPr lang="nl-NL" dirty="0">
                <a:solidFill>
                  <a:srgbClr val="002060"/>
                </a:solidFill>
              </a:rPr>
              <a:t>informatica / kunstmatige intelligentie</a:t>
            </a:r>
          </a:p>
          <a:p>
            <a:r>
              <a:rPr lang="nl-NL" dirty="0">
                <a:solidFill>
                  <a:srgbClr val="002060"/>
                </a:solidFill>
              </a:rPr>
              <a:t>bouwkunde /civiele Techniek</a:t>
            </a: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werktuigbouwkunde</a:t>
            </a:r>
          </a:p>
          <a:p>
            <a:pPr eaLnBrk="1" hangingPunct="1"/>
            <a:r>
              <a:rPr lang="nl-NL" dirty="0" err="1">
                <a:solidFill>
                  <a:srgbClr val="002060"/>
                </a:solidFill>
              </a:rPr>
              <a:t>nanobiologie</a:t>
            </a:r>
            <a:endParaRPr lang="nl-NL" dirty="0">
              <a:solidFill>
                <a:srgbClr val="002060"/>
              </a:solidFill>
            </a:endParaRPr>
          </a:p>
          <a:p>
            <a:pPr eaLnBrk="1" hangingPunct="1"/>
            <a:r>
              <a:rPr lang="nl-NL" dirty="0">
                <a:solidFill>
                  <a:srgbClr val="002060"/>
                </a:solidFill>
              </a:rPr>
              <a:t>klinische technologie</a:t>
            </a:r>
          </a:p>
          <a:p>
            <a:pPr eaLnBrk="1" hangingPunct="1"/>
            <a:r>
              <a:rPr lang="nl-NL" dirty="0" err="1">
                <a:solidFill>
                  <a:srgbClr val="002060"/>
                </a:solidFill>
              </a:rPr>
              <a:t>aerospace</a:t>
            </a:r>
            <a:r>
              <a:rPr lang="nl-NL" dirty="0">
                <a:solidFill>
                  <a:srgbClr val="002060"/>
                </a:solidFill>
              </a:rPr>
              <a:t> engineering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FADFC1-CD83-4E5F-A7D8-617D6D685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E528CED-7DF5-4FCF-BEBE-5600954C9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865" y="4421226"/>
            <a:ext cx="6464606" cy="655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sz="7200"/>
              <a:t>Vrije Deel     (verplicht)</a:t>
            </a:r>
          </a:p>
        </p:txBody>
      </p:sp>
      <p:sp>
        <p:nvSpPr>
          <p:cNvPr id="17411" name="Rectangle 2054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spcAft>
                <a:spcPct val="110000"/>
              </a:spcAft>
              <a:buNone/>
            </a:pPr>
            <a:r>
              <a:rPr lang="nl-NL" sz="6400" dirty="0">
                <a:solidFill>
                  <a:srgbClr val="002060"/>
                </a:solidFill>
              </a:rPr>
              <a:t>Eén vak gekozen uit de eerder genoemde examenvakken*.</a:t>
            </a:r>
          </a:p>
          <a:p>
            <a:pPr marL="0" indent="0">
              <a:spcAft>
                <a:spcPct val="110000"/>
              </a:spcAft>
              <a:buNone/>
            </a:pPr>
            <a:r>
              <a:rPr lang="nl-NL" sz="3200" dirty="0">
                <a:solidFill>
                  <a:srgbClr val="002060"/>
                </a:solidFill>
              </a:rPr>
              <a:t>* Een vak wordt alleen aangeboden als er voldoende leerlingen voor dat vak kiezen.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nl-NL" dirty="0">
              <a:solidFill>
                <a:schemeClr val="tx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F8831F9-E0E2-413F-B654-4AFF08278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0B6778-8DCB-4F3A-9949-A8C2C5F6D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74" y="6290411"/>
            <a:ext cx="10485735" cy="590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91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7200" dirty="0"/>
              <a:t> Extra vak</a:t>
            </a:r>
          </a:p>
        </p:txBody>
      </p:sp>
      <p:sp>
        <p:nvSpPr>
          <p:cNvPr id="17411" name="Rectangle 2054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spcAft>
                <a:spcPct val="110000"/>
              </a:spcAft>
              <a:buFont typeface="Wingdings" panose="05000000000000000000" pitchFamily="2" charset="2"/>
              <a:buChar char="§"/>
              <a:defRPr/>
            </a:pPr>
            <a:r>
              <a:rPr lang="nl-NL" sz="6400" dirty="0">
                <a:solidFill>
                  <a:srgbClr val="002060"/>
                </a:solidFill>
              </a:rPr>
              <a:t>Voor leerlingen die dat graag willen (≥ 6,8)</a:t>
            </a:r>
          </a:p>
          <a:p>
            <a:pPr eaLnBrk="1" hangingPunct="1">
              <a:spcAft>
                <a:spcPct val="110000"/>
              </a:spcAft>
              <a:buFont typeface="Wingdings" panose="05000000000000000000" pitchFamily="2" charset="2"/>
              <a:buChar char="§"/>
              <a:defRPr/>
            </a:pPr>
            <a:r>
              <a:rPr lang="nl-NL" sz="6400" dirty="0">
                <a:solidFill>
                  <a:srgbClr val="002060"/>
                </a:solidFill>
              </a:rPr>
              <a:t>Geen garanties (volledige) inroostering, ook niet de volgende jaren</a:t>
            </a:r>
            <a:endParaRPr lang="nl-NL" sz="6400" dirty="0">
              <a:solidFill>
                <a:schemeClr val="tx2"/>
              </a:solidFill>
            </a:endParaRPr>
          </a:p>
          <a:p>
            <a:pPr eaLnBrk="1" hangingPunct="1">
              <a:spcAft>
                <a:spcPct val="110000"/>
              </a:spcAft>
              <a:buFont typeface="Wingdings" panose="05000000000000000000" pitchFamily="2" charset="2"/>
              <a:buChar char="§"/>
              <a:defRPr/>
            </a:pPr>
            <a:endParaRPr lang="nl-NL" sz="6400" dirty="0">
              <a:solidFill>
                <a:schemeClr val="tx2"/>
              </a:solidFill>
            </a:endParaRPr>
          </a:p>
          <a:p>
            <a:pPr eaLnBrk="1" hangingPunct="1">
              <a:spcAft>
                <a:spcPct val="110000"/>
              </a:spcAft>
              <a:buFont typeface="Wingdings" panose="05000000000000000000" pitchFamily="2" charset="2"/>
              <a:buChar char="§"/>
              <a:defRPr/>
            </a:pPr>
            <a:endParaRPr lang="nl-NL" sz="6400" dirty="0">
              <a:solidFill>
                <a:schemeClr val="tx2"/>
              </a:solidFill>
            </a:endParaRPr>
          </a:p>
          <a:p>
            <a:pPr eaLnBrk="1" hangingPunct="1">
              <a:spcAft>
                <a:spcPct val="110000"/>
              </a:spcAft>
              <a:buFont typeface="Wingdings" panose="05000000000000000000" pitchFamily="2" charset="2"/>
              <a:buChar char="§"/>
              <a:defRPr/>
            </a:pPr>
            <a:endParaRPr lang="nl-NL" sz="6400" dirty="0">
              <a:solidFill>
                <a:schemeClr val="tx2"/>
              </a:solidFill>
            </a:endParaRPr>
          </a:p>
          <a:p>
            <a:pPr eaLnBrk="1" hangingPunct="1">
              <a:spcAft>
                <a:spcPct val="110000"/>
              </a:spcAft>
              <a:buFont typeface="Wingdings" panose="05000000000000000000" pitchFamily="2" charset="2"/>
              <a:buChar char="§"/>
              <a:defRPr/>
            </a:pPr>
            <a:endParaRPr lang="nl-NL" sz="6400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nl-NL" dirty="0">
              <a:solidFill>
                <a:schemeClr val="tx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9A92E07-FE2E-4E26-8D96-435302972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E107EEE-80B1-41E7-A368-17682F047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779" y="6345044"/>
            <a:ext cx="8864253" cy="63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7200"/>
              <a:t>Profielmogelijkheden</a:t>
            </a:r>
          </a:p>
        </p:txBody>
      </p:sp>
      <p:graphicFrame>
        <p:nvGraphicFramePr>
          <p:cNvPr id="23250" name="Group 72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71375717"/>
              </p:ext>
            </p:extLst>
          </p:nvPr>
        </p:nvGraphicFramePr>
        <p:xfrm>
          <a:off x="3651250" y="3054350"/>
          <a:ext cx="17008472" cy="8616952"/>
        </p:xfrm>
        <a:graphic>
          <a:graphicData uri="http://schemas.openxmlformats.org/drawingml/2006/table">
            <a:tbl>
              <a:tblPr/>
              <a:tblGrid>
                <a:gridCol w="2775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0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3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10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3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10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40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Psychologie </a:t>
                      </a: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CM</a:t>
                      </a: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EM</a:t>
                      </a: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NG</a:t>
                      </a: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nl-NL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NT</a:t>
                      </a: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5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6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nl-NL" sz="6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6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nl-NL" sz="6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6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nl-NL" sz="6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6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nl-NL" sz="6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890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231988" marR="231988" marT="91440" marB="91440" anchor="b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Economie</a:t>
                      </a: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5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CM</a:t>
                      </a: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nl-NL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EM</a:t>
                      </a: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NG</a:t>
                      </a: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NT</a:t>
                      </a:r>
                      <a:endParaRPr kumimoji="0" lang="nl-NL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58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#</a:t>
                      </a:r>
                      <a:endParaRPr kumimoji="0" lang="nl-NL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6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nl-NL" sz="6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nl-NL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*</a:t>
                      </a:r>
                      <a:endParaRPr kumimoji="0" lang="nl-NL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231988" marR="231988" marT="91440" marB="9144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2D2B0921-D9C8-4010-836C-5A10F4C65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72512F3-8BE3-41E6-8F3A-5146D050CEF5}"/>
              </a:ext>
            </a:extLst>
          </p:cNvPr>
          <p:cNvSpPr txBox="1"/>
          <p:nvPr/>
        </p:nvSpPr>
        <p:spPr>
          <a:xfrm>
            <a:off x="3345612" y="11888774"/>
            <a:ext cx="172836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  <a:cs typeface="+mj-cs"/>
                <a:sym typeface="Helvetica Light"/>
              </a:rPr>
              <a:t>Kijk op vooropleidingseisen wo en hbo</a:t>
            </a:r>
          </a:p>
        </p:txBody>
      </p:sp>
    </p:spTree>
    <p:extLst>
      <p:ext uri="{BB962C8B-B14F-4D97-AF65-F5344CB8AC3E}">
        <p14:creationId xmlns:p14="http://schemas.microsoft.com/office/powerpoint/2010/main" val="12441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4700" y="3070838"/>
            <a:ext cx="15076868" cy="843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50" y="951377"/>
            <a:ext cx="4271580" cy="128071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>
            <a:spLocks noGrp="1"/>
          </p:cNvSpPr>
          <p:nvPr>
            <p:ph type="ctrTitle"/>
          </p:nvPr>
        </p:nvSpPr>
        <p:spPr>
          <a:xfrm>
            <a:off x="1815550" y="2527608"/>
            <a:ext cx="13079216" cy="325597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0000">
                <a:solidFill>
                  <a:srgbClr val="2B3451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r>
              <a:rPr lang="nl-NL" sz="8000" b="1" dirty="0"/>
              <a:t>Directeur vwo</a:t>
            </a:r>
            <a:br>
              <a:rPr lang="nl-NL" sz="8000" b="1" dirty="0"/>
            </a:br>
            <a:r>
              <a:rPr lang="nl-NL" sz="8000" b="1" dirty="0"/>
              <a:t>Jessica </a:t>
            </a:r>
            <a:r>
              <a:rPr lang="nl-NL" sz="8000" b="1" dirty="0" err="1"/>
              <a:t>Nagtzaam</a:t>
            </a:r>
            <a:endParaRPr lang="en-US" sz="8800" b="1" dirty="0"/>
          </a:p>
        </p:txBody>
      </p:sp>
      <p:pic>
        <p:nvPicPr>
          <p:cNvPr id="142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01" y="11510427"/>
            <a:ext cx="1092206" cy="218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ACD7652-D711-1F5C-64FC-9F8259878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8495" y="3128443"/>
            <a:ext cx="2846678" cy="416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165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9730732-55B5-4FB8-96B0-3BB737CC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76" y="0"/>
            <a:ext cx="8572500" cy="8572500"/>
          </a:xfrm>
          <a:prstGeom prst="rect">
            <a:avLst/>
          </a:prstGeom>
        </p:spPr>
      </p:pic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>
          <a:xfrm>
            <a:off x="5784852" y="7002017"/>
            <a:ext cx="12960348" cy="1830834"/>
          </a:xfrm>
        </p:spPr>
        <p:txBody>
          <a:bodyPr/>
          <a:lstStyle/>
          <a:p>
            <a:r>
              <a:rPr lang="nl-NL" dirty="0"/>
              <a:t>Hoe te kiezen?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74D4008-57A2-4168-A4C9-3D708C26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57" y="8719674"/>
            <a:ext cx="7535086" cy="340658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94AB282-78B3-4361-8BED-A31556B97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2687" y="8719675"/>
            <a:ext cx="7053368" cy="340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99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1504" y="457200"/>
            <a:ext cx="14445152" cy="1517904"/>
          </a:xfrm>
        </p:spPr>
        <p:txBody>
          <a:bodyPr/>
          <a:lstStyle/>
          <a:p>
            <a:r>
              <a:rPr lang="nl-NL" dirty="0"/>
              <a:t>Studiekeuze vs. beroepskeuze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>
          <a:xfrm>
            <a:off x="484558" y="4493272"/>
            <a:ext cx="12829998" cy="4235952"/>
          </a:xfrm>
        </p:spPr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Kijk naar je interesses.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Het beroep dat je later gaat uitoefenen bestaat nu misschien nog niet…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F19B65-FE46-4EEF-82BB-CE208048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9A2EB1-46AD-454D-A3DA-97E031864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611" y="2831189"/>
            <a:ext cx="8274205" cy="99481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17F53AF-1D39-4201-9EB6-3CA3028ED843}"/>
              </a:ext>
            </a:extLst>
          </p:cNvPr>
          <p:cNvSpPr txBox="1"/>
          <p:nvPr/>
        </p:nvSpPr>
        <p:spPr>
          <a:xfrm>
            <a:off x="1828802" y="10212949"/>
            <a:ext cx="121882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  <a:cs typeface="+mj-cs"/>
                <a:sym typeface="Helvetica Light"/>
              </a:rPr>
              <a:t>In 2030 zijn dit de meest gevraagde vaardigheden en beroepen</a:t>
            </a:r>
          </a:p>
        </p:txBody>
      </p:sp>
    </p:spTree>
    <p:extLst>
      <p:ext uri="{BB962C8B-B14F-4D97-AF65-F5344CB8AC3E}">
        <p14:creationId xmlns:p14="http://schemas.microsoft.com/office/powerpoint/2010/main" val="4019674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5784852" y="7146033"/>
            <a:ext cx="12960348" cy="3346450"/>
          </a:xfrm>
        </p:spPr>
        <p:txBody>
          <a:bodyPr/>
          <a:lstStyle/>
          <a:p>
            <a:r>
              <a:rPr lang="nl-NL" dirty="0"/>
              <a:t>Hoe helpt de </a:t>
            </a:r>
            <a:r>
              <a:rPr lang="nl-NL" dirty="0" err="1"/>
              <a:t>nassau</a:t>
            </a:r>
            <a:r>
              <a:rPr lang="nl-NL" dirty="0"/>
              <a:t> met de keuze?</a:t>
            </a:r>
          </a:p>
        </p:txBody>
      </p:sp>
    </p:spTree>
    <p:extLst>
      <p:ext uri="{BB962C8B-B14F-4D97-AF65-F5344CB8AC3E}">
        <p14:creationId xmlns:p14="http://schemas.microsoft.com/office/powerpoint/2010/main" val="1128312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doen wij in klas 3?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 vert="horz" anchor="t">
            <a:normAutofit/>
          </a:bodyPr>
          <a:lstStyle/>
          <a:p>
            <a:r>
              <a:rPr lang="nl-NL" sz="6400" dirty="0">
                <a:solidFill>
                  <a:srgbClr val="002060"/>
                </a:solidFill>
              </a:rPr>
              <a:t>Qompas</a:t>
            </a:r>
          </a:p>
          <a:p>
            <a:r>
              <a:rPr lang="nl-NL" sz="6400" dirty="0">
                <a:solidFill>
                  <a:srgbClr val="002060"/>
                </a:solidFill>
              </a:rPr>
              <a:t>Vakkencarrousel</a:t>
            </a:r>
          </a:p>
          <a:p>
            <a:r>
              <a:rPr lang="nl-NL" sz="6400" dirty="0">
                <a:solidFill>
                  <a:srgbClr val="002060"/>
                </a:solidFill>
              </a:rPr>
              <a:t>Eerste gesprekken: januari</a:t>
            </a:r>
          </a:p>
          <a:p>
            <a:r>
              <a:rPr lang="nl-NL" sz="6400" dirty="0">
                <a:solidFill>
                  <a:srgbClr val="002060"/>
                </a:solidFill>
              </a:rPr>
              <a:t>Advies van de vakdocenten </a:t>
            </a:r>
          </a:p>
          <a:p>
            <a:r>
              <a:rPr lang="nl-NL" sz="6400" dirty="0">
                <a:solidFill>
                  <a:srgbClr val="002060"/>
                </a:solidFill>
              </a:rPr>
              <a:t>Voorlopige keuze: maart</a:t>
            </a:r>
          </a:p>
          <a:p>
            <a:r>
              <a:rPr lang="nl-NL" sz="6400" dirty="0">
                <a:solidFill>
                  <a:srgbClr val="002060"/>
                </a:solidFill>
              </a:rPr>
              <a:t>Gesprekken</a:t>
            </a:r>
          </a:p>
          <a:p>
            <a:r>
              <a:rPr lang="nl-NL" sz="6400" dirty="0">
                <a:solidFill>
                  <a:srgbClr val="002060"/>
                </a:solidFill>
              </a:rPr>
              <a:t>Definitieve keuze: eind mei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2C14B8-FD3E-48F5-8428-AE99B3A20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28E176C-38E2-53DC-1F47-577AC285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2109" y="5649469"/>
            <a:ext cx="10432426" cy="56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3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492E5-8E30-C2A9-AD49-E04170E41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8A6AF-A027-4D3D-3EB0-135D4ACB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doen wij in klas 4?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72CD26-369D-8DAA-4DB2-63FB3387435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vert="horz" anchor="t">
            <a:normAutofit/>
          </a:bodyPr>
          <a:lstStyle/>
          <a:p>
            <a:r>
              <a:rPr lang="nl-NL" sz="6400" dirty="0">
                <a:solidFill>
                  <a:srgbClr val="002060"/>
                </a:solidFill>
              </a:rPr>
              <a:t>Qompas</a:t>
            </a:r>
          </a:p>
          <a:p>
            <a:r>
              <a:rPr lang="nl-NL" sz="6400" dirty="0">
                <a:solidFill>
                  <a:srgbClr val="002060"/>
                </a:solidFill>
              </a:rPr>
              <a:t>Infomiddag</a:t>
            </a:r>
          </a:p>
          <a:p>
            <a:r>
              <a:rPr lang="nl-NL" sz="6400" dirty="0">
                <a:solidFill>
                  <a:srgbClr val="002060"/>
                </a:solidFill>
              </a:rPr>
              <a:t>Minor Durf te kiezen</a:t>
            </a:r>
          </a:p>
          <a:p>
            <a:r>
              <a:rPr lang="nl-NL" sz="6400" dirty="0">
                <a:solidFill>
                  <a:srgbClr val="002060"/>
                </a:solidFill>
              </a:rPr>
              <a:t>Gesprekken met de decaan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4C90EAC-E114-8336-223E-0941D6E33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89DB7E-A7D7-CD07-CB66-75D4721E8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2939" y="3313412"/>
            <a:ext cx="8258138" cy="82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1504" y="457200"/>
            <a:ext cx="15021216" cy="1517904"/>
          </a:xfrm>
        </p:spPr>
        <p:txBody>
          <a:bodyPr/>
          <a:lstStyle/>
          <a:p>
            <a:r>
              <a:rPr lang="nl-NL" dirty="0"/>
              <a:t>Erasmus Rotterdam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6608943" y="4060863"/>
            <a:ext cx="6808772" cy="7404304"/>
          </a:xfrm>
        </p:spPr>
        <p:txBody>
          <a:bodyPr vert="horz" anchor="t"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Psychologie</a:t>
            </a:r>
          </a:p>
          <a:p>
            <a:r>
              <a:rPr lang="nl-NL" dirty="0">
                <a:solidFill>
                  <a:srgbClr val="002060"/>
                </a:solidFill>
              </a:rPr>
              <a:t>Criminologie</a:t>
            </a:r>
          </a:p>
          <a:p>
            <a:r>
              <a:rPr lang="nl-NL" dirty="0">
                <a:solidFill>
                  <a:srgbClr val="002060"/>
                </a:solidFill>
              </a:rPr>
              <a:t>Geneeskunde</a:t>
            </a:r>
          </a:p>
          <a:p>
            <a:r>
              <a:rPr lang="nl-NL" dirty="0">
                <a:solidFill>
                  <a:srgbClr val="002060"/>
                </a:solidFill>
              </a:rPr>
              <a:t>Economie</a:t>
            </a:r>
          </a:p>
          <a:p>
            <a:r>
              <a:rPr lang="nl-NL" dirty="0">
                <a:solidFill>
                  <a:srgbClr val="002060"/>
                </a:solidFill>
              </a:rPr>
              <a:t>Bedrijfskunde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DF616D1-62F9-4F4E-8E8C-36B035444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2008" y="532420"/>
            <a:ext cx="2618296" cy="98548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94B04E-E646-7CCF-BDF6-2EC64E8C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75" y="4051857"/>
            <a:ext cx="14803418" cy="561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19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5784852" y="7146033"/>
            <a:ext cx="12960348" cy="3346450"/>
          </a:xfrm>
        </p:spPr>
        <p:txBody>
          <a:bodyPr/>
          <a:lstStyle/>
          <a:p>
            <a:r>
              <a:rPr lang="nl-NL" dirty="0"/>
              <a:t>Wat kunt u doen?</a:t>
            </a:r>
          </a:p>
        </p:txBody>
      </p:sp>
    </p:spTree>
    <p:extLst>
      <p:ext uri="{BB962C8B-B14F-4D97-AF65-F5344CB8AC3E}">
        <p14:creationId xmlns:p14="http://schemas.microsoft.com/office/powerpoint/2010/main" val="973232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2510" y="526151"/>
            <a:ext cx="22351890" cy="1517904"/>
          </a:xfrm>
        </p:spPr>
        <p:txBody>
          <a:bodyPr>
            <a:normAutofit/>
          </a:bodyPr>
          <a:lstStyle/>
          <a:p>
            <a:r>
              <a:rPr lang="nl-NL" dirty="0"/>
              <a:t>Zelf een kijkje nemen op Qompas en voer het gesprek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1828800" indent="0">
              <a:spcBef>
                <a:spcPts val="768"/>
              </a:spcBef>
              <a:buNone/>
              <a:defRPr/>
            </a:pPr>
            <a:endParaRPr lang="nl-NL" sz="3200" dirty="0">
              <a:latin typeface="Calibri" panose="020F0502020204030204" pitchFamily="34" charset="0"/>
              <a:cs typeface="Tahoma" pitchFamily="34" charset="0"/>
            </a:endParaRPr>
          </a:p>
          <a:p>
            <a:pPr marL="1828800" indent="0">
              <a:spcBef>
                <a:spcPts val="768"/>
              </a:spcBef>
              <a:buNone/>
              <a:defRPr/>
            </a:pPr>
            <a:endParaRPr lang="nl-NL" sz="5600" dirty="0">
              <a:latin typeface="Calibri" panose="020F0502020204030204" pitchFamily="34" charset="0"/>
              <a:cs typeface="Tahoma" pitchFamily="34" charset="0"/>
            </a:endParaRPr>
          </a:p>
          <a:p>
            <a:pPr marL="1828800" indent="0">
              <a:spcBef>
                <a:spcPts val="768"/>
              </a:spcBef>
              <a:buNone/>
              <a:defRPr/>
            </a:pPr>
            <a:br>
              <a:rPr lang="nl-NL" sz="3200" dirty="0">
                <a:latin typeface="Calibri" panose="020F0502020204030204" pitchFamily="34" charset="0"/>
                <a:cs typeface="Tahoma" pitchFamily="34" charset="0"/>
              </a:rPr>
            </a:br>
            <a:endParaRPr lang="nl-NL" sz="3200" dirty="0"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algn="l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D80526-818C-B192-9AA7-609C6010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54" y="3054096"/>
            <a:ext cx="16669868" cy="93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9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76"/>
            <a:ext cx="24384000" cy="13649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49" y="951375"/>
            <a:ext cx="4271580" cy="128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1778000" y="12263635"/>
            <a:ext cx="20828000" cy="143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marR="0" lvl="1" indent="2286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028CA6"/>
                </a:solidFill>
                <a:latin typeface="Muli Bold"/>
                <a:ea typeface="Muli Bold"/>
                <a:cs typeface="Muli Bold"/>
                <a:sym typeface="Muli Bold"/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28CA6"/>
              </a:solidFill>
              <a:effectLst/>
              <a:uLnTx/>
              <a:uFillTx/>
              <a:latin typeface="Muli Bold"/>
              <a:sym typeface="Muli Bold"/>
            </a:endParaRPr>
          </a:p>
        </p:txBody>
      </p:sp>
      <p:pic>
        <p:nvPicPr>
          <p:cNvPr id="147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7526" y="11703473"/>
            <a:ext cx="3047480" cy="101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270" y="11477180"/>
            <a:ext cx="1092205" cy="218441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>
            <a:spLocks noGrp="1"/>
          </p:cNvSpPr>
          <p:nvPr>
            <p:ph type="subTitle" sz="quarter" idx="1"/>
          </p:nvPr>
        </p:nvSpPr>
        <p:spPr>
          <a:xfrm>
            <a:off x="1747176" y="4068289"/>
            <a:ext cx="15325051" cy="780211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 indent="0" defTabSz="792479">
              <a:buSzPct val="44000"/>
              <a:defRPr sz="4224"/>
            </a:pPr>
            <a:r>
              <a:rPr lang="nl-NL" sz="5600" dirty="0">
                <a:solidFill>
                  <a:srgbClr val="01084B"/>
                </a:solidFill>
              </a:rPr>
              <a:t>Nanice de Mooij</a:t>
            </a:r>
          </a:p>
          <a:p>
            <a:pPr marL="670559" lvl="1" indent="-670559" defTabSz="792479">
              <a:buSzPct val="44000"/>
              <a:buBlip>
                <a:blip r:embed="rId6"/>
              </a:buBlip>
              <a:defRPr sz="4224"/>
            </a:pPr>
            <a:r>
              <a:rPr lang="nl-NL" sz="5600" dirty="0">
                <a:solidFill>
                  <a:srgbClr val="01084B"/>
                </a:solidFill>
              </a:rPr>
              <a:t>Docent wiskunde</a:t>
            </a:r>
            <a:endParaRPr lang="nl-NL" sz="5600" dirty="0"/>
          </a:p>
          <a:p>
            <a:pPr marL="670559" lvl="1" indent="-670559" defTabSz="792479">
              <a:buSzPct val="44000"/>
              <a:buBlip>
                <a:blip r:embed="rId6"/>
              </a:buBlip>
              <a:defRPr sz="4224"/>
            </a:pPr>
            <a:r>
              <a:rPr lang="nl-NL" sz="5600" dirty="0">
                <a:solidFill>
                  <a:srgbClr val="01084B"/>
                </a:solidFill>
              </a:rPr>
              <a:t>Coördinator onderbouw vwo &amp; </a:t>
            </a:r>
            <a:r>
              <a:rPr lang="nl-NL" sz="5600" dirty="0" err="1">
                <a:solidFill>
                  <a:srgbClr val="01084B"/>
                </a:solidFill>
              </a:rPr>
              <a:t>tto</a:t>
            </a:r>
            <a:endParaRPr lang="nl-NL" sz="5600" dirty="0">
              <a:solidFill>
                <a:srgbClr val="01084B"/>
              </a:solidFill>
            </a:endParaRPr>
          </a:p>
          <a:p>
            <a:pPr marL="670559" lvl="1" indent="-670559" defTabSz="792479">
              <a:buSzPct val="44000"/>
              <a:buBlip>
                <a:blip r:embed="rId6"/>
              </a:buBlip>
              <a:defRPr sz="4224"/>
            </a:pPr>
            <a:r>
              <a:rPr lang="nl-NL" sz="5600" dirty="0">
                <a:solidFill>
                  <a:srgbClr val="01084B"/>
                </a:solidFill>
                <a:hlinkClick r:id="rId7"/>
              </a:rPr>
              <a:t>N.demooij@denassau.nl</a:t>
            </a:r>
            <a:endParaRPr lang="nl-NL" sz="5600" dirty="0">
              <a:solidFill>
                <a:srgbClr val="01084B"/>
              </a:solidFill>
            </a:endParaRPr>
          </a:p>
          <a:p>
            <a:pPr marL="670559" lvl="1" indent="-670559" defTabSz="792479">
              <a:buSzPct val="44000"/>
              <a:buBlip>
                <a:blip r:embed="rId6"/>
              </a:buBlip>
              <a:defRPr sz="4224"/>
            </a:pPr>
            <a:r>
              <a:rPr lang="nl-NL" sz="5400" dirty="0">
                <a:solidFill>
                  <a:srgbClr val="01084B"/>
                </a:solidFill>
              </a:rPr>
              <a:t>Vanaf 15 september tot de carnaval met verlof</a:t>
            </a:r>
          </a:p>
          <a:p>
            <a:pPr marL="670559" lvl="1" indent="-670559" defTabSz="792479">
              <a:buSzPct val="44000"/>
              <a:buBlip>
                <a:blip r:embed="rId6"/>
              </a:buBlip>
              <a:defRPr sz="4224"/>
            </a:pPr>
            <a:r>
              <a:rPr lang="nl-NL" sz="5400" dirty="0">
                <a:solidFill>
                  <a:srgbClr val="01084B"/>
                </a:solidFill>
              </a:rPr>
              <a:t>Vervangster Petra van Meer</a:t>
            </a:r>
          </a:p>
          <a:p>
            <a:pPr marL="670559" lvl="1" indent="-670559" defTabSz="792479">
              <a:buSzPct val="44000"/>
              <a:buBlip>
                <a:blip r:embed="rId6"/>
              </a:buBlip>
              <a:defRPr sz="4224"/>
            </a:pPr>
            <a:r>
              <a:rPr lang="nl-NL" sz="5400" dirty="0">
                <a:solidFill>
                  <a:srgbClr val="01084B"/>
                </a:solidFill>
                <a:hlinkClick r:id="rId8"/>
              </a:rPr>
              <a:t>P.vanmeer@denassau.nl</a:t>
            </a:r>
            <a:r>
              <a:rPr lang="nl-NL" sz="5400" dirty="0">
                <a:solidFill>
                  <a:srgbClr val="01084B"/>
                </a:solidFill>
              </a:rPr>
              <a:t> </a:t>
            </a:r>
          </a:p>
          <a:p>
            <a:pPr marL="670559" lvl="1" indent="-670559" defTabSz="792479">
              <a:buSzPct val="44000"/>
              <a:buBlip>
                <a:blip r:embed="rId6"/>
              </a:buBlip>
              <a:defRPr sz="4224"/>
            </a:pPr>
            <a:endParaRPr lang="nl-NL" sz="5600" dirty="0">
              <a:solidFill>
                <a:srgbClr val="01084B"/>
              </a:solidFill>
            </a:endParaRPr>
          </a:p>
          <a:p>
            <a:pPr marL="670559" lvl="1" indent="-670559" defTabSz="792479">
              <a:buSzPct val="44000"/>
              <a:buBlip>
                <a:blip r:embed="rId6"/>
              </a:buBlip>
              <a:defRPr sz="4224"/>
            </a:pPr>
            <a:endParaRPr lang="nl-NL" sz="3900" dirty="0">
              <a:solidFill>
                <a:srgbClr val="01084B"/>
              </a:solidFill>
            </a:endParaRPr>
          </a:p>
          <a:p>
            <a:pPr marL="670559" lvl="1" indent="-670559" defTabSz="792479">
              <a:buSzPct val="44000"/>
              <a:buBlip>
                <a:blip r:embed="rId6"/>
              </a:buBlip>
              <a:defRPr sz="4224"/>
            </a:pPr>
            <a:endParaRPr lang="en-US" sz="3900" dirty="0">
              <a:solidFill>
                <a:srgbClr val="01084B"/>
              </a:solidFill>
            </a:endParaRPr>
          </a:p>
          <a:p>
            <a:endParaRPr lang="nl-NL" sz="2400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17526" y="6858000"/>
            <a:ext cx="2633401" cy="2365400"/>
          </a:xfrm>
          <a:prstGeom prst="rect">
            <a:avLst/>
          </a:prstGeom>
        </p:spPr>
      </p:pic>
      <p:sp>
        <p:nvSpPr>
          <p:cNvPr id="12" name="Shape 138"/>
          <p:cNvSpPr txBox="1">
            <a:spLocks/>
          </p:cNvSpPr>
          <p:nvPr/>
        </p:nvSpPr>
        <p:spPr>
          <a:xfrm>
            <a:off x="1815549" y="2527608"/>
            <a:ext cx="13079215" cy="1245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90000" lnSpcReduction="200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2B3451"/>
                </a:solidFill>
                <a:uFillTx/>
                <a:latin typeface="+mn-lt"/>
                <a:ea typeface="+mn-ea"/>
                <a:cs typeface="+mn-cs"/>
                <a:sym typeface="Barlow Condensed Bold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0" b="1" i="0" u="none" strike="noStrike" kern="0" cap="none" spc="0" normalizeH="0" baseline="0" noProof="0" dirty="0">
                <a:ln>
                  <a:noFill/>
                </a:ln>
                <a:solidFill>
                  <a:srgbClr val="2B3451"/>
                </a:solidFill>
                <a:effectLst/>
                <a:uLnTx/>
                <a:uFillTx/>
                <a:latin typeface="Barlow Condensed Bold"/>
                <a:sym typeface="Barlow Condensed Bold"/>
              </a:rPr>
              <a:t>Voorstellen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49" y="951375"/>
            <a:ext cx="4271580" cy="128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>
            <a:spLocks noGrp="1"/>
          </p:cNvSpPr>
          <p:nvPr>
            <p:ph type="ctrTitle"/>
          </p:nvPr>
        </p:nvSpPr>
        <p:spPr>
          <a:xfrm>
            <a:off x="1778000" y="1298808"/>
            <a:ext cx="11556273" cy="24033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0000">
                <a:solidFill>
                  <a:srgbClr val="2B3451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r>
              <a:rPr lang="nl-NL" b="1" dirty="0"/>
              <a:t>Mentor net ontmoet</a:t>
            </a:r>
            <a:endParaRPr b="1" dirty="0"/>
          </a:p>
        </p:txBody>
      </p:sp>
      <p:sp>
        <p:nvSpPr>
          <p:cNvPr id="167" name="Shape 167"/>
          <p:cNvSpPr/>
          <p:nvPr/>
        </p:nvSpPr>
        <p:spPr>
          <a:xfrm>
            <a:off x="1778000" y="12263635"/>
            <a:ext cx="20828000" cy="143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marR="0" lvl="1" indent="2286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028CA6"/>
                </a:solidFill>
                <a:latin typeface="Muli Bold"/>
                <a:ea typeface="Muli Bold"/>
                <a:cs typeface="Muli Bold"/>
                <a:sym typeface="Muli Bold"/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28CA6"/>
              </a:solidFill>
              <a:effectLst/>
              <a:uLnTx/>
              <a:uFillTx/>
              <a:latin typeface="Muli Bold"/>
              <a:sym typeface="Muli Bold"/>
            </a:endParaRPr>
          </a:p>
        </p:txBody>
      </p:sp>
      <p:pic>
        <p:nvPicPr>
          <p:cNvPr id="16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01" y="11510426"/>
            <a:ext cx="1092205" cy="218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D807CEE-34D7-2C07-F7B7-0997FDEB4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820" y="5373819"/>
            <a:ext cx="2506530" cy="369282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DED2ACA-7A29-4150-CD81-D8B9D8AF3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7066" y="5373819"/>
            <a:ext cx="2532776" cy="3692826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CDA16F02-F5C7-B1F1-A56B-5A70A87A07C3}"/>
              </a:ext>
            </a:extLst>
          </p:cNvPr>
          <p:cNvSpPr txBox="1"/>
          <p:nvPr/>
        </p:nvSpPr>
        <p:spPr>
          <a:xfrm>
            <a:off x="1347170" y="10013850"/>
            <a:ext cx="569214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SemiBold"/>
                <a:sym typeface="Helvetica Light"/>
              </a:rPr>
              <a:t>Mevrouw </a:t>
            </a:r>
            <a:r>
              <a:rPr lang="nl-NL" dirty="0">
                <a:latin typeface="Muli SemiBold"/>
              </a:rPr>
              <a:t>Laban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dirty="0">
                <a:latin typeface="Muli SemiBold"/>
              </a:rPr>
              <a:t>V3a</a:t>
            </a:r>
            <a:endParaRPr kumimoji="0" lang="nl-NL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SemiBold"/>
              <a:sym typeface="Helvetica Light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A68095F-92D6-9FB8-6C68-62BAC0490D2D}"/>
              </a:ext>
            </a:extLst>
          </p:cNvPr>
          <p:cNvSpPr txBox="1"/>
          <p:nvPr/>
        </p:nvSpPr>
        <p:spPr>
          <a:xfrm>
            <a:off x="8614185" y="9984369"/>
            <a:ext cx="52578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SemiBold"/>
                <a:sym typeface="Helvetica Light"/>
              </a:rPr>
              <a:t>Mevrouw </a:t>
            </a:r>
            <a:r>
              <a:rPr kumimoji="0" lang="nl-NL" sz="5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SemiBold"/>
                <a:sym typeface="Helvetica Light"/>
              </a:rPr>
              <a:t>Joosen</a:t>
            </a:r>
            <a:r>
              <a:rPr kumimoji="0" lang="nl-NL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SemiBold"/>
                <a:sym typeface="Helvetica Light"/>
              </a:rPr>
              <a:t> V3b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E5C59BF-84D7-6CF5-50B2-D574EBC83CE3}"/>
              </a:ext>
            </a:extLst>
          </p:cNvPr>
          <p:cNvSpPr txBox="1"/>
          <p:nvPr/>
        </p:nvSpPr>
        <p:spPr>
          <a:xfrm>
            <a:off x="15271432" y="9984370"/>
            <a:ext cx="52578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SemiBold"/>
                <a:sym typeface="Helvetica Light"/>
              </a:rPr>
              <a:t>Meneer Dekkers V3c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F1116FC-36B6-AFCD-975C-BBD999C77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449" y="5373819"/>
            <a:ext cx="2652892" cy="36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4638" y="-51661"/>
            <a:ext cx="9072131" cy="13819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28" y="0"/>
            <a:ext cx="9104580" cy="8584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549" y="951375"/>
            <a:ext cx="4271580" cy="128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>
            <a:spLocks noGrp="1"/>
          </p:cNvSpPr>
          <p:nvPr>
            <p:ph type="ctrTitle"/>
          </p:nvPr>
        </p:nvSpPr>
        <p:spPr>
          <a:xfrm>
            <a:off x="1778000" y="1298808"/>
            <a:ext cx="11556273" cy="24033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0000">
                <a:solidFill>
                  <a:srgbClr val="2B3451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r>
              <a:rPr lang="nl-NL" b="1" dirty="0"/>
              <a:t>De tijd vliegt!</a:t>
            </a:r>
            <a:endParaRPr b="1" dirty="0"/>
          </a:p>
        </p:txBody>
      </p:sp>
      <p:sp>
        <p:nvSpPr>
          <p:cNvPr id="166" name="Shape 166"/>
          <p:cNvSpPr>
            <a:spLocks noGrp="1"/>
          </p:cNvSpPr>
          <p:nvPr>
            <p:ph type="subTitle" sz="quarter" idx="1"/>
          </p:nvPr>
        </p:nvSpPr>
        <p:spPr>
          <a:xfrm>
            <a:off x="1648552" y="4728188"/>
            <a:ext cx="20957448" cy="25048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70559" lvl="4" indent="-670559" defTabSz="792479">
              <a:buSzPct val="44000"/>
              <a:buBlip>
                <a:blip r:embed="rId6"/>
              </a:buBlip>
              <a:defRPr sz="4224"/>
            </a:pPr>
            <a:r>
              <a:rPr lang="en-US" sz="4800" dirty="0">
                <a:solidFill>
                  <a:srgbClr val="01084B"/>
                </a:solidFill>
              </a:rPr>
              <a:t>84 </a:t>
            </a:r>
            <a:r>
              <a:rPr lang="en-US" sz="4800" dirty="0" err="1">
                <a:solidFill>
                  <a:srgbClr val="01084B"/>
                </a:solidFill>
              </a:rPr>
              <a:t>leerlingen</a:t>
            </a:r>
            <a:endParaRPr lang="en-US" sz="4800" dirty="0">
              <a:solidFill>
                <a:srgbClr val="01084B"/>
              </a:solidFill>
            </a:endParaRPr>
          </a:p>
          <a:p>
            <a:pPr marL="670559" lvl="4" indent="-670559" defTabSz="792479">
              <a:buSzPct val="44000"/>
              <a:buBlip>
                <a:blip r:embed="rId6"/>
              </a:buBlip>
              <a:defRPr sz="4224"/>
            </a:pPr>
            <a:r>
              <a:rPr lang="en-US" sz="4800" dirty="0">
                <a:solidFill>
                  <a:srgbClr val="01084B"/>
                </a:solidFill>
              </a:rPr>
              <a:t>3 </a:t>
            </a:r>
            <a:r>
              <a:rPr lang="en-US" sz="4800" dirty="0" err="1">
                <a:solidFill>
                  <a:srgbClr val="01084B"/>
                </a:solidFill>
              </a:rPr>
              <a:t>klassen</a:t>
            </a:r>
            <a:endParaRPr lang="en-US" sz="4800" dirty="0">
              <a:solidFill>
                <a:srgbClr val="01084B"/>
              </a:solidFill>
            </a:endParaRPr>
          </a:p>
          <a:p>
            <a:pPr marL="1828800" lvl="1" indent="-914400">
              <a:buFont typeface="Arial" panose="020B0604020202020204" pitchFamily="34" charset="0"/>
              <a:buChar char="•"/>
            </a:pPr>
            <a:endParaRPr lang="en-US" sz="5600" i="1" dirty="0">
              <a:solidFill>
                <a:srgbClr val="01084B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1778000" y="12263635"/>
            <a:ext cx="20828000" cy="143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marR="0" lvl="1" indent="2286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028CA6"/>
                </a:solidFill>
                <a:latin typeface="Muli Bold"/>
                <a:ea typeface="Muli Bold"/>
                <a:cs typeface="Muli Bold"/>
                <a:sym typeface="Muli Bold"/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28CA6"/>
              </a:solidFill>
              <a:effectLst/>
              <a:uLnTx/>
              <a:uFillTx/>
              <a:latin typeface="Muli Bold"/>
              <a:sym typeface="Muli Bold"/>
            </a:endParaRPr>
          </a:p>
        </p:txBody>
      </p:sp>
      <p:pic>
        <p:nvPicPr>
          <p:cNvPr id="168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701" y="11510426"/>
            <a:ext cx="1092205" cy="218441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1777999" y="3530900"/>
            <a:ext cx="11556273" cy="116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lnSpc>
                <a:spcPct val="150000"/>
              </a:lnSpc>
              <a:defRPr sz="5400">
                <a:solidFill>
                  <a:srgbClr val="EC6F2A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0" cap="none" spc="0" normalizeH="0" baseline="0" noProof="0" dirty="0">
                <a:ln>
                  <a:noFill/>
                </a:ln>
                <a:solidFill>
                  <a:srgbClr val="EC6F2A"/>
                </a:solidFill>
                <a:effectLst/>
                <a:uLnTx/>
                <a:uFillTx/>
                <a:latin typeface="Barlow Condensed Bold"/>
                <a:sym typeface="Barlow Condensed Bold"/>
              </a:rPr>
              <a:t>Van ‘brugpieper’ tot derdeklasser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EC6F2A"/>
              </a:solidFill>
              <a:effectLst/>
              <a:uLnTx/>
              <a:uFillTx/>
              <a:latin typeface="Barlow Condensed Bold"/>
              <a:sym typeface="Barlow Condensed Bold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648552" y="8016803"/>
            <a:ext cx="16914137" cy="4127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1084B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670559" marR="0" lvl="4" indent="-670559" algn="l" defTabSz="79247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4000"/>
              <a:buFontTx/>
              <a:buBlip>
                <a:blip r:embed="rId6"/>
              </a:buBlip>
              <a:tabLst/>
              <a:defRPr sz="4224"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Meer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diepte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,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voorbereiding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 op de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bovenbouw</a:t>
            </a:r>
            <a:b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</a:b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1084B"/>
              </a:solidFill>
              <a:effectLst/>
              <a:uLnTx/>
              <a:uFillTx/>
              <a:latin typeface="Muli SemiBold"/>
              <a:sym typeface="Helvetica Light"/>
            </a:endParaRPr>
          </a:p>
          <a:p>
            <a:pPr marL="670559" marR="0" lvl="4" indent="-670559" algn="l" defTabSz="79247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4000"/>
              <a:buFontTx/>
              <a:buBlip>
                <a:blip r:embed="rId6"/>
              </a:buBlip>
              <a:tabLst/>
              <a:defRPr sz="4224"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Nieuwe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vakken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: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economie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 &amp;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scheikunde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1084B"/>
              </a:solidFill>
              <a:effectLst/>
              <a:uLnTx/>
              <a:uFillTx/>
              <a:latin typeface="Muli SemiBold"/>
              <a:sym typeface="Helvetica Light"/>
            </a:endParaRPr>
          </a:p>
          <a:p>
            <a:pPr marL="670559" marR="0" lvl="4" indent="-670559" algn="l" defTabSz="79247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4000"/>
              <a:buFontTx/>
              <a:buBlip>
                <a:blip r:embed="rId6"/>
              </a:buBlip>
              <a:tabLst/>
              <a:defRPr sz="4224"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De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vakken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muziek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en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 kunst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zijn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Muli SemiBold"/>
                <a:sym typeface="Helvetica Light"/>
              </a:rPr>
              <a:t>geperiodiseerd</a:t>
            </a:r>
            <a:br>
              <a:rPr kumimoji="0" lang="en-US" sz="4224" b="0" i="0" u="none" strike="noStrike" kern="0" cap="none" spc="0" normalizeH="0" baseline="0" noProof="0" dirty="0">
                <a:ln>
                  <a:noFill/>
                </a:ln>
                <a:solidFill>
                  <a:srgbClr val="01084B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endParaRPr kumimoji="0" lang="en-US" sz="4224" b="0" i="0" u="none" strike="noStrike" kern="0" cap="none" spc="0" normalizeH="0" baseline="0" noProof="0" dirty="0">
              <a:ln>
                <a:noFill/>
              </a:ln>
              <a:solidFill>
                <a:srgbClr val="01084B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Shape 169"/>
          <p:cNvSpPr/>
          <p:nvPr/>
        </p:nvSpPr>
        <p:spPr>
          <a:xfrm>
            <a:off x="1815549" y="7204131"/>
            <a:ext cx="11556273" cy="116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lnSpc>
                <a:spcPct val="150000"/>
              </a:lnSpc>
              <a:defRPr sz="5400">
                <a:solidFill>
                  <a:srgbClr val="EC6F2A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0" cap="none" spc="0" normalizeH="0" baseline="0" noProof="0" dirty="0">
                <a:ln>
                  <a:noFill/>
                </a:ln>
                <a:solidFill>
                  <a:srgbClr val="EC6F2A"/>
                </a:solidFill>
                <a:effectLst/>
                <a:uLnTx/>
                <a:uFillTx/>
                <a:latin typeface="Barlow Condensed Bold"/>
                <a:sym typeface="Barlow Condensed Bold"/>
              </a:rPr>
              <a:t>Nieuwe uitdagingen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EC6F2A"/>
              </a:solidFill>
              <a:effectLst/>
              <a:uLnTx/>
              <a:uFillTx/>
              <a:latin typeface="Barlow Condensed Bold"/>
              <a:sym typeface="Barlow Condensed Bold"/>
            </a:endParaRPr>
          </a:p>
        </p:txBody>
      </p:sp>
      <p:sp>
        <p:nvSpPr>
          <p:cNvPr id="13" name="Shape 161"/>
          <p:cNvSpPr/>
          <p:nvPr/>
        </p:nvSpPr>
        <p:spPr>
          <a:xfrm>
            <a:off x="15202899" y="2284218"/>
            <a:ext cx="8488691" cy="876077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087"/>
            <a:ext cx="9104580" cy="8584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49" y="951375"/>
            <a:ext cx="4271580" cy="128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>
            <a:spLocks noGrp="1"/>
          </p:cNvSpPr>
          <p:nvPr>
            <p:ph type="ctrTitle"/>
          </p:nvPr>
        </p:nvSpPr>
        <p:spPr>
          <a:xfrm>
            <a:off x="1778000" y="1298808"/>
            <a:ext cx="17723945" cy="24033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0000">
                <a:solidFill>
                  <a:srgbClr val="2B3451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r>
              <a:rPr lang="nl-NL" b="1" dirty="0"/>
              <a:t>Toetsing en overgangsnormen</a:t>
            </a:r>
            <a:endParaRPr b="1" dirty="0"/>
          </a:p>
        </p:txBody>
      </p:sp>
      <p:sp>
        <p:nvSpPr>
          <p:cNvPr id="166" name="Shape 166"/>
          <p:cNvSpPr>
            <a:spLocks noGrp="1"/>
          </p:cNvSpPr>
          <p:nvPr>
            <p:ph type="subTitle" sz="quarter" idx="1"/>
          </p:nvPr>
        </p:nvSpPr>
        <p:spPr>
          <a:xfrm>
            <a:off x="1648552" y="4728187"/>
            <a:ext cx="20957448" cy="755896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70559" lvl="1" indent="-670559" defTabSz="792479">
              <a:buSzPct val="44000"/>
              <a:buBlip>
                <a:blip r:embed="rId5"/>
              </a:buBlip>
              <a:defRPr sz="4224"/>
            </a:pPr>
            <a:r>
              <a:rPr lang="en-US" sz="6000" b="1" dirty="0" err="1">
                <a:solidFill>
                  <a:srgbClr val="01084B"/>
                </a:solidFill>
              </a:rPr>
              <a:t>Vier</a:t>
            </a:r>
            <a:r>
              <a:rPr lang="en-US" sz="6000" b="1" dirty="0">
                <a:solidFill>
                  <a:srgbClr val="01084B"/>
                </a:solidFill>
              </a:rPr>
              <a:t> </a:t>
            </a:r>
            <a:r>
              <a:rPr lang="en-US" sz="6000" b="1" dirty="0" err="1">
                <a:solidFill>
                  <a:srgbClr val="01084B"/>
                </a:solidFill>
              </a:rPr>
              <a:t>toetsweken</a:t>
            </a:r>
            <a:r>
              <a:rPr lang="en-US" sz="6000" b="1" dirty="0">
                <a:solidFill>
                  <a:srgbClr val="01084B"/>
                </a:solidFill>
              </a:rPr>
              <a:t> &amp; </a:t>
            </a:r>
            <a:r>
              <a:rPr lang="en-US" sz="6000" b="1" dirty="0" err="1">
                <a:solidFill>
                  <a:srgbClr val="01084B"/>
                </a:solidFill>
              </a:rPr>
              <a:t>vier</a:t>
            </a:r>
            <a:r>
              <a:rPr lang="en-US" sz="6000" b="1" dirty="0">
                <a:solidFill>
                  <a:srgbClr val="01084B"/>
                </a:solidFill>
              </a:rPr>
              <a:t> </a:t>
            </a:r>
            <a:r>
              <a:rPr lang="en-US" sz="6000" b="1" dirty="0" err="1">
                <a:solidFill>
                  <a:srgbClr val="01084B"/>
                </a:solidFill>
              </a:rPr>
              <a:t>cijferperiodes</a:t>
            </a:r>
            <a:endParaRPr lang="en-US" sz="6000" b="1" dirty="0">
              <a:solidFill>
                <a:srgbClr val="01084B"/>
              </a:solidFill>
            </a:endParaRPr>
          </a:p>
          <a:p>
            <a:pPr lvl="1" indent="0" defTabSz="792479">
              <a:buSzPct val="44000"/>
              <a:defRPr sz="4224"/>
            </a:pPr>
            <a:endParaRPr lang="en-US" sz="6000" b="1" dirty="0">
              <a:solidFill>
                <a:srgbClr val="01084B"/>
              </a:solidFill>
            </a:endParaRPr>
          </a:p>
          <a:p>
            <a:pPr marL="670559" lvl="1" indent="-670559" defTabSz="792479">
              <a:buSzPct val="44000"/>
              <a:buBlip>
                <a:blip r:embed="rId5"/>
              </a:buBlip>
              <a:defRPr sz="4224"/>
            </a:pPr>
            <a:r>
              <a:rPr lang="en-US" sz="6000" b="1" dirty="0" err="1">
                <a:solidFill>
                  <a:srgbClr val="01084B"/>
                </a:solidFill>
              </a:rPr>
              <a:t>Overgangsnormen</a:t>
            </a:r>
            <a:endParaRPr lang="en-US" sz="6000" b="1" dirty="0">
              <a:solidFill>
                <a:srgbClr val="01084B"/>
              </a:solidFill>
            </a:endParaRPr>
          </a:p>
          <a:p>
            <a:pPr marL="4480559" lvl="5" indent="-670559" defTabSz="792479">
              <a:buSzPct val="44000"/>
              <a:buBlip>
                <a:blip r:embed="rId5"/>
              </a:buBlip>
              <a:defRPr sz="4224"/>
            </a:pPr>
            <a:r>
              <a:rPr lang="en-US" sz="6000" dirty="0">
                <a:solidFill>
                  <a:srgbClr val="01084B"/>
                </a:solidFill>
                <a:latin typeface="Muli SemiBold"/>
              </a:rPr>
              <a:t>Website</a:t>
            </a:r>
          </a:p>
          <a:p>
            <a:pPr marL="4480559" lvl="5" indent="-670559" defTabSz="792479">
              <a:buSzPct val="44000"/>
              <a:buBlip>
                <a:blip r:embed="rId5"/>
              </a:buBlip>
              <a:defRPr sz="4224"/>
            </a:pPr>
            <a:r>
              <a:rPr lang="en-US" sz="6000" dirty="0" err="1">
                <a:solidFill>
                  <a:srgbClr val="01084B"/>
                </a:solidFill>
                <a:latin typeface="Muli SemiBold"/>
              </a:rPr>
              <a:t>Startbekwaamheid</a:t>
            </a:r>
            <a:endParaRPr lang="en-US" sz="6000" dirty="0">
              <a:solidFill>
                <a:srgbClr val="01084B"/>
              </a:solidFill>
              <a:latin typeface="Muli SemiBold"/>
            </a:endParaRPr>
          </a:p>
          <a:p>
            <a:pPr marL="1828800" lvl="1" indent="-914400">
              <a:buFont typeface="Arial" panose="020B0604020202020204" pitchFamily="34" charset="0"/>
              <a:buChar char="•"/>
            </a:pPr>
            <a:endParaRPr lang="en-US" sz="4800" i="1" dirty="0">
              <a:solidFill>
                <a:srgbClr val="01084B"/>
              </a:solidFill>
            </a:endParaRPr>
          </a:p>
        </p:txBody>
      </p:sp>
      <p:pic>
        <p:nvPicPr>
          <p:cNvPr id="168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01" y="11510426"/>
            <a:ext cx="1092205" cy="218441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1777999" y="3702151"/>
            <a:ext cx="11556273" cy="116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lnSpc>
                <a:spcPct val="150000"/>
              </a:lnSpc>
              <a:defRPr sz="5400">
                <a:solidFill>
                  <a:srgbClr val="EC6F2A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EC6F2A"/>
              </a:solidFill>
              <a:effectLst/>
              <a:uLnTx/>
              <a:uFillTx/>
              <a:latin typeface="Barlow Condensed Bold"/>
              <a:sym typeface="Barlow Condensed Bold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488" y="6460437"/>
            <a:ext cx="4390887" cy="43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04580" cy="8584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49" y="951375"/>
            <a:ext cx="4271580" cy="128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>
            <a:spLocks noGrp="1"/>
          </p:cNvSpPr>
          <p:nvPr>
            <p:ph type="ctrTitle"/>
          </p:nvPr>
        </p:nvSpPr>
        <p:spPr>
          <a:xfrm>
            <a:off x="1778000" y="1298808"/>
            <a:ext cx="17723945" cy="24033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0000">
                <a:solidFill>
                  <a:srgbClr val="2B3451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r>
              <a:rPr lang="nl-NL" b="1" dirty="0"/>
              <a:t>Praktische zaken</a:t>
            </a:r>
            <a:endParaRPr b="1" dirty="0"/>
          </a:p>
        </p:txBody>
      </p:sp>
      <p:sp>
        <p:nvSpPr>
          <p:cNvPr id="166" name="Shape 166"/>
          <p:cNvSpPr>
            <a:spLocks noGrp="1"/>
          </p:cNvSpPr>
          <p:nvPr>
            <p:ph type="subTitle" sz="quarter" idx="1"/>
          </p:nvPr>
        </p:nvSpPr>
        <p:spPr>
          <a:xfrm>
            <a:off x="1777999" y="4027553"/>
            <a:ext cx="20957448" cy="90879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6000" dirty="0" err="1">
                <a:solidFill>
                  <a:srgbClr val="01084B"/>
                </a:solidFill>
              </a:rPr>
              <a:t>Afwezigheid</a:t>
            </a:r>
            <a:br>
              <a:rPr lang="en-US" sz="6000" dirty="0">
                <a:solidFill>
                  <a:srgbClr val="01084B"/>
                </a:solidFill>
              </a:rPr>
            </a:br>
            <a:r>
              <a:rPr lang="en-US" sz="6000" dirty="0">
                <a:solidFill>
                  <a:srgbClr val="01084B"/>
                </a:solidFill>
              </a:rPr>
              <a:t>- </a:t>
            </a:r>
            <a:r>
              <a:rPr lang="en-US" sz="6000" dirty="0" err="1">
                <a:solidFill>
                  <a:srgbClr val="01084B"/>
                </a:solidFill>
              </a:rPr>
              <a:t>Ziekte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en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afspraken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invoeren</a:t>
            </a:r>
            <a:r>
              <a:rPr lang="en-US" sz="6000" dirty="0">
                <a:solidFill>
                  <a:srgbClr val="01084B"/>
                </a:solidFill>
              </a:rPr>
              <a:t> in </a:t>
            </a:r>
            <a:r>
              <a:rPr lang="en-US" sz="6000" dirty="0" err="1">
                <a:solidFill>
                  <a:srgbClr val="01084B"/>
                </a:solidFill>
              </a:rPr>
              <a:t>SomToday</a:t>
            </a:r>
            <a:br>
              <a:rPr lang="en-US" sz="6000" dirty="0">
                <a:solidFill>
                  <a:srgbClr val="01084B"/>
                </a:solidFill>
              </a:rPr>
            </a:br>
            <a:r>
              <a:rPr lang="en-US" sz="6000" dirty="0">
                <a:solidFill>
                  <a:srgbClr val="01084B"/>
                </a:solidFill>
              </a:rPr>
              <a:t>- </a:t>
            </a:r>
            <a:r>
              <a:rPr lang="en-US" sz="6000" dirty="0" err="1">
                <a:solidFill>
                  <a:srgbClr val="01084B"/>
                </a:solidFill>
              </a:rPr>
              <a:t>Bijzonder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verlof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tijdig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aangeven</a:t>
            </a:r>
            <a:r>
              <a:rPr lang="en-US" sz="6000" dirty="0">
                <a:solidFill>
                  <a:srgbClr val="01084B"/>
                </a:solidFill>
              </a:rPr>
              <a:t> via de mail </a:t>
            </a:r>
            <a:r>
              <a:rPr lang="en-US" sz="6000" dirty="0" err="1">
                <a:solidFill>
                  <a:srgbClr val="01084B"/>
                </a:solidFill>
              </a:rPr>
              <a:t>bij</a:t>
            </a:r>
            <a:r>
              <a:rPr lang="en-US" sz="6000" dirty="0">
                <a:solidFill>
                  <a:srgbClr val="01084B"/>
                </a:solidFill>
              </a:rPr>
              <a:t> de </a:t>
            </a:r>
            <a:r>
              <a:rPr lang="en-US" sz="6000" dirty="0" err="1">
                <a:solidFill>
                  <a:srgbClr val="01084B"/>
                </a:solidFill>
              </a:rPr>
              <a:t>coördinator</a:t>
            </a:r>
            <a:endParaRPr lang="en-US" sz="6800" dirty="0">
              <a:solidFill>
                <a:srgbClr val="01084B"/>
              </a:solidFill>
            </a:endParaRP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6000" dirty="0">
                <a:solidFill>
                  <a:srgbClr val="01084B"/>
                </a:solidFill>
              </a:rPr>
              <a:t>Wat </a:t>
            </a:r>
            <a:r>
              <a:rPr lang="en-US" sz="6000" dirty="0" err="1">
                <a:solidFill>
                  <a:srgbClr val="01084B"/>
                </a:solidFill>
              </a:rPr>
              <a:t>te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doen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bij</a:t>
            </a:r>
            <a:r>
              <a:rPr lang="en-US" sz="6000" dirty="0">
                <a:solidFill>
                  <a:srgbClr val="01084B"/>
                </a:solidFill>
              </a:rPr>
              <a:t> </a:t>
            </a:r>
            <a:r>
              <a:rPr lang="en-US" sz="6000" dirty="0" err="1">
                <a:solidFill>
                  <a:srgbClr val="01084B"/>
                </a:solidFill>
              </a:rPr>
              <a:t>blessure</a:t>
            </a:r>
            <a:r>
              <a:rPr lang="en-US" sz="6000" dirty="0">
                <a:solidFill>
                  <a:srgbClr val="01084B"/>
                </a:solidFill>
              </a:rPr>
              <a:t>?</a:t>
            </a: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6000" dirty="0" err="1">
                <a:solidFill>
                  <a:srgbClr val="01084B"/>
                </a:solidFill>
              </a:rPr>
              <a:t>Mentorspreekuur</a:t>
            </a:r>
            <a:endParaRPr lang="en-US" sz="6000" dirty="0">
              <a:solidFill>
                <a:srgbClr val="01084B"/>
              </a:solidFill>
            </a:endParaRPr>
          </a:p>
          <a:p>
            <a:pPr marL="670559" lvl="4" indent="-670559" defTabSz="792479">
              <a:buSzPct val="44000"/>
              <a:buBlip>
                <a:blip r:embed="rId5"/>
              </a:buBlip>
              <a:defRPr sz="4224"/>
            </a:pPr>
            <a:endParaRPr lang="en-US" sz="3600" dirty="0">
              <a:solidFill>
                <a:srgbClr val="01084B"/>
              </a:solidFill>
            </a:endParaRPr>
          </a:p>
          <a:p>
            <a:pPr lvl="1" indent="0" defTabSz="792479">
              <a:buSzPct val="44000"/>
              <a:defRPr sz="4224"/>
            </a:pPr>
            <a:endParaRPr lang="en-US" sz="5600" i="1" dirty="0">
              <a:solidFill>
                <a:srgbClr val="01084B"/>
              </a:solidFill>
            </a:endParaRPr>
          </a:p>
        </p:txBody>
      </p:sp>
      <p:pic>
        <p:nvPicPr>
          <p:cNvPr id="168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01" y="11510426"/>
            <a:ext cx="1092205" cy="218441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1777999" y="3702151"/>
            <a:ext cx="11556273" cy="116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lnSpc>
                <a:spcPct val="150000"/>
              </a:lnSpc>
              <a:defRPr sz="5400">
                <a:solidFill>
                  <a:srgbClr val="EC6F2A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EC6F2A"/>
              </a:solidFill>
              <a:effectLst/>
              <a:uLnTx/>
              <a:uFillTx/>
              <a:latin typeface="Barlow Condensed Bold"/>
              <a:sym typeface="Barlow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9250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04580" cy="8584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49" y="951375"/>
            <a:ext cx="4271580" cy="128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>
            <a:spLocks noGrp="1"/>
          </p:cNvSpPr>
          <p:nvPr>
            <p:ph type="ctrTitle"/>
          </p:nvPr>
        </p:nvSpPr>
        <p:spPr>
          <a:xfrm>
            <a:off x="1778000" y="1298808"/>
            <a:ext cx="17723945" cy="24033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0000">
                <a:solidFill>
                  <a:srgbClr val="2B3451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r>
              <a:rPr lang="nl-NL" b="1" dirty="0"/>
              <a:t>Telefoonbeleid</a:t>
            </a:r>
            <a:endParaRPr b="1" dirty="0"/>
          </a:p>
        </p:txBody>
      </p:sp>
      <p:sp>
        <p:nvSpPr>
          <p:cNvPr id="166" name="Shape 166"/>
          <p:cNvSpPr>
            <a:spLocks noGrp="1"/>
          </p:cNvSpPr>
          <p:nvPr>
            <p:ph type="subTitle" sz="quarter" idx="1"/>
          </p:nvPr>
        </p:nvSpPr>
        <p:spPr>
          <a:xfrm>
            <a:off x="1777999" y="4027553"/>
            <a:ext cx="20957448" cy="90879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5200" dirty="0" err="1">
                <a:solidFill>
                  <a:srgbClr val="01084B"/>
                </a:solidFill>
              </a:rPr>
              <a:t>Telefoon</a:t>
            </a:r>
            <a:r>
              <a:rPr lang="en-US" sz="5200" dirty="0">
                <a:solidFill>
                  <a:srgbClr val="01084B"/>
                </a:solidFill>
              </a:rPr>
              <a:t> </a:t>
            </a:r>
            <a:r>
              <a:rPr lang="en-US" sz="5200" dirty="0" err="1">
                <a:solidFill>
                  <a:srgbClr val="01084B"/>
                </a:solidFill>
              </a:rPr>
              <a:t>thuis</a:t>
            </a:r>
            <a:r>
              <a:rPr lang="en-US" sz="5200" dirty="0">
                <a:solidFill>
                  <a:srgbClr val="01084B"/>
                </a:solidFill>
              </a:rPr>
              <a:t> of in de </a:t>
            </a:r>
            <a:r>
              <a:rPr lang="en-US" sz="5200" dirty="0" err="1">
                <a:solidFill>
                  <a:srgbClr val="01084B"/>
                </a:solidFill>
              </a:rPr>
              <a:t>kluis</a:t>
            </a:r>
            <a:endParaRPr lang="en-US" sz="5200" dirty="0">
              <a:solidFill>
                <a:srgbClr val="01084B"/>
              </a:solidFill>
            </a:endParaRP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r>
              <a:rPr lang="en-US" sz="5200" dirty="0" err="1">
                <a:solidFill>
                  <a:srgbClr val="01084B"/>
                </a:solidFill>
              </a:rPr>
              <a:t>Toegestaan</a:t>
            </a:r>
            <a:r>
              <a:rPr lang="en-US" sz="5200" dirty="0">
                <a:solidFill>
                  <a:srgbClr val="01084B"/>
                </a:solidFill>
              </a:rPr>
              <a:t> in de aula</a:t>
            </a: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endParaRPr lang="en-US" sz="5200" dirty="0">
              <a:solidFill>
                <a:srgbClr val="01084B"/>
              </a:solidFill>
              <a:latin typeface="+mj-lt"/>
            </a:endParaRP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endParaRPr lang="en-US" sz="5200" dirty="0">
              <a:solidFill>
                <a:srgbClr val="01084B"/>
              </a:solidFill>
              <a:latin typeface="+mj-lt"/>
            </a:endParaRPr>
          </a:p>
          <a:p>
            <a:pPr marL="670559" lvl="4" indent="-670559" defTabSz="792479">
              <a:lnSpc>
                <a:spcPct val="120000"/>
              </a:lnSpc>
              <a:buSzPct val="44000"/>
              <a:buBlip>
                <a:blip r:embed="rId5"/>
              </a:buBlip>
              <a:defRPr sz="4224"/>
            </a:pPr>
            <a:endParaRPr lang="en-US" sz="5200" dirty="0">
              <a:solidFill>
                <a:srgbClr val="01084B"/>
              </a:solidFill>
              <a:latin typeface="+mj-lt"/>
            </a:endParaRPr>
          </a:p>
          <a:p>
            <a:pPr marL="670559" lvl="4" indent="-670559" defTabSz="792479">
              <a:buSzPct val="44000"/>
              <a:buBlip>
                <a:blip r:embed="rId5"/>
              </a:buBlip>
              <a:defRPr sz="4224"/>
            </a:pPr>
            <a:endParaRPr lang="en-US" sz="3600" dirty="0">
              <a:solidFill>
                <a:srgbClr val="01084B"/>
              </a:solidFill>
            </a:endParaRPr>
          </a:p>
          <a:p>
            <a:pPr lvl="1" indent="0" defTabSz="792479">
              <a:buSzPct val="44000"/>
              <a:defRPr sz="4224"/>
            </a:pPr>
            <a:endParaRPr lang="en-US" sz="5600" i="1" dirty="0">
              <a:solidFill>
                <a:srgbClr val="01084B"/>
              </a:solidFill>
            </a:endParaRPr>
          </a:p>
        </p:txBody>
      </p:sp>
      <p:pic>
        <p:nvPicPr>
          <p:cNvPr id="168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01" y="11510426"/>
            <a:ext cx="1092205" cy="218441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1777999" y="3702151"/>
            <a:ext cx="11556273" cy="116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lnSpc>
                <a:spcPct val="150000"/>
              </a:lnSpc>
              <a:defRPr sz="5400">
                <a:solidFill>
                  <a:srgbClr val="EC6F2A"/>
                </a:solidFill>
                <a:latin typeface="+mn-lt"/>
                <a:ea typeface="+mn-ea"/>
                <a:cs typeface="+mn-cs"/>
                <a:sym typeface="Barlow Condensed Bold"/>
              </a:defRPr>
            </a:lvl1pPr>
          </a:lstStyle>
          <a:p>
            <a:endParaRPr dirty="0"/>
          </a:p>
        </p:txBody>
      </p:sp>
      <p:pic>
        <p:nvPicPr>
          <p:cNvPr id="4" name="Afbeelding 3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4ED5747B-C4BA-4392-76C6-A58A5E0A0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522" y="-21160"/>
            <a:ext cx="975547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91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Barlow Condensed Bold"/>
        <a:ea typeface="Barlow Condensed Bold"/>
        <a:cs typeface="Barlow Condensed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iviel">
  <a:themeElements>
    <a:clrScheme name="Civie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e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e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iviel">
  <a:themeElements>
    <a:clrScheme name="Aangepast 1">
      <a:dk1>
        <a:srgbClr val="FFFFFF"/>
      </a:dk1>
      <a:lt1>
        <a:srgbClr val="0070C0"/>
      </a:lt1>
      <a:dk2>
        <a:srgbClr val="FFFFFF"/>
      </a:dk2>
      <a:lt2>
        <a:srgbClr val="0070C0"/>
      </a:lt2>
      <a:accent1>
        <a:srgbClr val="FFC000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e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e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Barlow Condensed Bold"/>
        <a:ea typeface="Barlow Condensed Bold"/>
        <a:cs typeface="Barlow Condensed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Microsoft Office PowerPoint</Application>
  <PresentationFormat>Aangepast</PresentationFormat>
  <Paragraphs>214</Paragraphs>
  <Slides>37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37</vt:i4>
      </vt:variant>
    </vt:vector>
  </HeadingPairs>
  <TitlesOfParts>
    <vt:vector size="54" baseType="lpstr">
      <vt:lpstr>Arial</vt:lpstr>
      <vt:lpstr>Barlow Condensed Bold</vt:lpstr>
      <vt:lpstr>Calibri</vt:lpstr>
      <vt:lpstr>Calibri Light</vt:lpstr>
      <vt:lpstr>Georgia</vt:lpstr>
      <vt:lpstr>Helvetica Light</vt:lpstr>
      <vt:lpstr>Helvetica Neue</vt:lpstr>
      <vt:lpstr>Muli Bold</vt:lpstr>
      <vt:lpstr>Muli SemiBold</vt:lpstr>
      <vt:lpstr>Tahoma</vt:lpstr>
      <vt:lpstr>Times New Roman</vt:lpstr>
      <vt:lpstr>Wingdings</vt:lpstr>
      <vt:lpstr>Wingdings 2</vt:lpstr>
      <vt:lpstr>White</vt:lpstr>
      <vt:lpstr>Civiel</vt:lpstr>
      <vt:lpstr>Kantoorthema</vt:lpstr>
      <vt:lpstr>1_Civiel</vt:lpstr>
      <vt:lpstr>Informatieavond  vwo-3 en tto-3 </vt:lpstr>
      <vt:lpstr>1. Opening 2. Nieuwe zaken jaar 3 door de afdelingscoördinator 3. Informatie omtrent profielkeuze door de decaan</vt:lpstr>
      <vt:lpstr>Directeur vwo Jessica Nagtzaam</vt:lpstr>
      <vt:lpstr>PowerPoint-presentatie</vt:lpstr>
      <vt:lpstr>Mentor net ontmoet</vt:lpstr>
      <vt:lpstr>De tijd vliegt!</vt:lpstr>
      <vt:lpstr>Toetsing en overgangsnormen</vt:lpstr>
      <vt:lpstr>Praktische zaken</vt:lpstr>
      <vt:lpstr>Telefoonbeleid</vt:lpstr>
      <vt:lpstr>Contact</vt:lpstr>
      <vt:lpstr>Decaan</vt:lpstr>
      <vt:lpstr>PowerPoint-presentatie</vt:lpstr>
      <vt:lpstr>PowerPoint-presentatie</vt:lpstr>
      <vt:lpstr>PowerPoint-presentatie</vt:lpstr>
      <vt:lpstr>Profielen</vt:lpstr>
      <vt:lpstr>Opbouw profielen</vt:lpstr>
      <vt:lpstr>Gemeenschappelijk deel in vwo-4</vt:lpstr>
      <vt:lpstr>PowerPoint-presentatie</vt:lpstr>
      <vt:lpstr>Cultuur &amp; Maatschappij</vt:lpstr>
      <vt:lpstr>WO-studies met C&amp;M</vt:lpstr>
      <vt:lpstr>Economie &amp; Maatschappij</vt:lpstr>
      <vt:lpstr>WO-opleidingen met E&amp;M</vt:lpstr>
      <vt:lpstr>Natuur &amp; Gezondheid</vt:lpstr>
      <vt:lpstr>WO-studies met N&amp;G</vt:lpstr>
      <vt:lpstr>Natuur &amp; Techniek</vt:lpstr>
      <vt:lpstr>WO-studies met N&amp;T</vt:lpstr>
      <vt:lpstr>Vrije Deel     (verplicht)</vt:lpstr>
      <vt:lpstr> Extra vak</vt:lpstr>
      <vt:lpstr>Profielmogelijkheden</vt:lpstr>
      <vt:lpstr>PowerPoint-presentatie</vt:lpstr>
      <vt:lpstr>Studiekeuze vs. beroepskeuze</vt:lpstr>
      <vt:lpstr>PowerPoint-presentatie</vt:lpstr>
      <vt:lpstr>Wat doen wij in klas 3?</vt:lpstr>
      <vt:lpstr>Wat doen wij in klas 4?</vt:lpstr>
      <vt:lpstr>Erasmus Rotterdam</vt:lpstr>
      <vt:lpstr>PowerPoint-presentatie</vt:lpstr>
      <vt:lpstr>Zelf een kijkje nemen op Qompas en voer het gesprek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Informatieavond</dc:title>
  <dc:creator>F. Gruijters</dc:creator>
  <cp:lastModifiedBy>M. Feringa</cp:lastModifiedBy>
  <cp:revision>49</cp:revision>
  <cp:lastPrinted>2018-08-30T10:47:26Z</cp:lastPrinted>
  <dcterms:modified xsi:type="dcterms:W3CDTF">2025-08-27T09:58:01Z</dcterms:modified>
</cp:coreProperties>
</file>