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  <p:sldMasterId id="2147483734" r:id="rId5"/>
  </p:sldMasterIdLst>
  <p:notesMasterIdLst>
    <p:notesMasterId r:id="rId24"/>
  </p:notesMasterIdLst>
  <p:handoutMasterIdLst>
    <p:handoutMasterId r:id="rId25"/>
  </p:handoutMasterIdLst>
  <p:sldIdLst>
    <p:sldId id="289" r:id="rId6"/>
    <p:sldId id="279" r:id="rId7"/>
    <p:sldId id="298" r:id="rId8"/>
    <p:sldId id="270" r:id="rId9"/>
    <p:sldId id="257" r:id="rId10"/>
    <p:sldId id="258" r:id="rId11"/>
    <p:sldId id="316" r:id="rId12"/>
    <p:sldId id="315" r:id="rId13"/>
    <p:sldId id="311" r:id="rId14"/>
    <p:sldId id="303" r:id="rId15"/>
    <p:sldId id="263" r:id="rId16"/>
    <p:sldId id="264" r:id="rId17"/>
    <p:sldId id="317" r:id="rId18"/>
    <p:sldId id="318" r:id="rId19"/>
    <p:sldId id="306" r:id="rId20"/>
    <p:sldId id="321" r:id="rId21"/>
    <p:sldId id="302" r:id="rId22"/>
    <p:sldId id="319" r:id="rId23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2D51"/>
    <a:srgbClr val="000099"/>
    <a:srgbClr val="0000FF"/>
    <a:srgbClr val="FFFF99"/>
    <a:srgbClr val="FFFFCC"/>
    <a:srgbClr val="FF9933"/>
    <a:srgbClr val="66FF99"/>
    <a:srgbClr val="FF7C80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7" autoAdjust="0"/>
    <p:restoredTop sz="94007" autoAdjust="0"/>
  </p:normalViewPr>
  <p:slideViewPr>
    <p:cSldViewPr>
      <p:cViewPr varScale="1">
        <p:scale>
          <a:sx n="70" d="100"/>
          <a:sy n="70" d="100"/>
        </p:scale>
        <p:origin x="1104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4.xml"/><Relationship Id="rId3" Type="http://schemas.openxmlformats.org/officeDocument/2006/relationships/slide" Target="slides/slide7.xml"/><Relationship Id="rId7" Type="http://schemas.openxmlformats.org/officeDocument/2006/relationships/slide" Target="slides/slide13.xml"/><Relationship Id="rId2" Type="http://schemas.openxmlformats.org/officeDocument/2006/relationships/slide" Target="slides/slide6.xml"/><Relationship Id="rId1" Type="http://schemas.openxmlformats.org/officeDocument/2006/relationships/slide" Target="slides/slide5.xml"/><Relationship Id="rId6" Type="http://schemas.openxmlformats.org/officeDocument/2006/relationships/slide" Target="slides/slide12.xml"/><Relationship Id="rId5" Type="http://schemas.openxmlformats.org/officeDocument/2006/relationships/slide" Target="slides/slide11.xml"/><Relationship Id="rId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99"/>
                </a:solidFill>
                <a:latin typeface="Verdana Ref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99"/>
                </a:solidFill>
                <a:latin typeface="Verdana Ref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99"/>
                </a:solidFill>
                <a:latin typeface="Verdana Ref" pitchFamily="34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99"/>
                </a:solidFill>
                <a:latin typeface="Verdana Ref" pitchFamily="34" charset="0"/>
              </a:defRPr>
            </a:lvl1pPr>
          </a:lstStyle>
          <a:p>
            <a:pPr>
              <a:defRPr/>
            </a:pPr>
            <a:fld id="{F4DEEBA2-A40C-4D52-8C21-F4BCB19CA3D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5696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EF3A5-DF1F-4DF4-BF8F-6EE6B28F094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34917-1EC1-4A88-9EC4-25177E285BF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3313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8A26DC-960F-4115-BCB5-C435F4857ED0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Verdana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Verdana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8937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2" name="Rectangle 1036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het opmaakprofiel van de modeltitel te bewerken</a:t>
            </a:r>
          </a:p>
        </p:txBody>
      </p:sp>
      <p:sp>
        <p:nvSpPr>
          <p:cNvPr id="20493" name="Rectangle 103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Rectangle 1038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1039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104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957A5E95-E1B1-421F-92A8-5855649E93C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04CF2-E36C-4B47-9DBC-BA76172356E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24A32-A746-4D75-8F75-1A6A1C169AF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62FDD-E6C5-4DF3-8CCF-698ED3EFA8E4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0E451-A3D0-45D3-9D01-679B57AA4E1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C322F-FDA1-4E4B-B7A5-C3422A734F6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3DE06-B54D-45A3-A870-4701B5859C3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5134"/>
            <a:ext cx="1979712" cy="61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C12A7-C791-480C-B546-300DB8CB958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12B25-8B26-4E35-BF02-D00CD9B4BC8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095CF-A4CE-43C9-AE3B-8FE72543B06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174062-8B7B-40F3-B59C-B33B4B2F4B0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617538"/>
            <a:ext cx="7793037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73EC9-8E15-4874-9199-7B27FADF0239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2152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5447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02800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5955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249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91649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0049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60110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534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70748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33639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tab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28921-4123-4253-886C-5D9DBCB95C4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9108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21A5CF-153A-45CD-9295-BE05206F8DAA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6" name="Rectangle 8"/>
          <p:cNvSpPr>
            <a:spLocks noChangeArrowheads="1"/>
          </p:cNvSpPr>
          <p:nvPr userDrawn="1"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NL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52000">
                <a:srgbClr val="FFC00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NL">
              <a:latin typeface="Tahoma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gray">
          <a:xfrm>
            <a:off x="449263" y="444500"/>
            <a:ext cx="8226425" cy="31750"/>
          </a:xfrm>
          <a:prstGeom prst="rect">
            <a:avLst/>
          </a:prstGeom>
          <a:gradFill rotWithShape="0">
            <a:gsLst>
              <a:gs pos="52000">
                <a:srgbClr val="FFC00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NL">
              <a:latin typeface="Tahoma" charset="0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95288" y="44450"/>
            <a:ext cx="38893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1600" i="1" dirty="0"/>
              <a:t>Voorlichting 5 HAVO </a:t>
            </a:r>
          </a:p>
        </p:txBody>
      </p:sp>
    </p:spTree>
    <p:extLst>
      <p:ext uri="{BB962C8B-B14F-4D97-AF65-F5344CB8AC3E}">
        <p14:creationId xmlns:p14="http://schemas.microsoft.com/office/powerpoint/2010/main" val="246478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D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opmaakprofielen van de </a:t>
            </a:r>
            <a:r>
              <a:rPr lang="nl-NL" dirty="0" err="1"/>
              <a:t>modeltekst</a:t>
            </a:r>
            <a:r>
              <a:rPr lang="nl-NL" dirty="0"/>
              <a:t>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946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r>
              <a:rPr lang="nl-NL"/>
              <a:t>Oktober 2011</a:t>
            </a:r>
          </a:p>
        </p:txBody>
      </p:sp>
      <p:sp>
        <p:nvSpPr>
          <p:cNvPr id="1946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946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96281EE-ECBE-4F2E-A8FD-B46CDCBEB07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7229"/>
            <a:ext cx="2121024" cy="662820"/>
          </a:xfrm>
          <a:prstGeom prst="rect">
            <a:avLst/>
          </a:prstGeom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9C47AA5-609A-4BCF-9149-EE553CDBFF03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  <p:sp>
        <p:nvSpPr>
          <p:cNvPr id="7" name="Rectangle 8"/>
          <p:cNvSpPr>
            <a:spLocks noChangeArrowheads="1"/>
          </p:cNvSpPr>
          <p:nvPr userDrawn="1"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NL"/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52000">
                <a:srgbClr val="FFC00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NL">
              <a:latin typeface="Tahoma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 userDrawn="1"/>
        </p:nvSpPr>
        <p:spPr bwMode="gray">
          <a:xfrm>
            <a:off x="449263" y="444500"/>
            <a:ext cx="8226425" cy="31750"/>
          </a:xfrm>
          <a:prstGeom prst="rect">
            <a:avLst/>
          </a:prstGeom>
          <a:gradFill rotWithShape="0">
            <a:gsLst>
              <a:gs pos="52000">
                <a:srgbClr val="FFC000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nl-NL">
              <a:latin typeface="Tahoma" charset="0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95288" y="44450"/>
            <a:ext cx="3889375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l-NL" sz="1600" i="1" dirty="0"/>
              <a:t>Voorlichting 3</a:t>
            </a:r>
            <a:r>
              <a:rPr lang="nl-NL" sz="1600" i="1" baseline="0" dirty="0"/>
              <a:t> havo</a:t>
            </a:r>
            <a:endParaRPr lang="nl-NL" sz="1600" i="1" dirty="0"/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524328" y="56706"/>
            <a:ext cx="1430462" cy="42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3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467544" y="2060848"/>
            <a:ext cx="7958906" cy="413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45000"/>
              </a:lnSpc>
              <a:spcBef>
                <a:spcPct val="50000"/>
              </a:spcBef>
            </a:pPr>
            <a:r>
              <a:rPr lang="nl-NL" sz="3600" b="1" dirty="0">
                <a:solidFill>
                  <a:schemeClr val="tx2"/>
                </a:solidFill>
                <a:latin typeface="Verdana" pitchFamily="34" charset="0"/>
              </a:rPr>
              <a:t>Wie niet weet wat ie wil,</a:t>
            </a:r>
          </a:p>
          <a:p>
            <a:pPr algn="ctr">
              <a:lnSpc>
                <a:spcPct val="145000"/>
              </a:lnSpc>
              <a:spcBef>
                <a:spcPct val="50000"/>
              </a:spcBef>
            </a:pPr>
            <a:r>
              <a:rPr lang="nl-NL" sz="3600" b="1" dirty="0">
                <a:solidFill>
                  <a:schemeClr val="tx2"/>
                </a:solidFill>
                <a:latin typeface="Verdana" pitchFamily="34" charset="0"/>
              </a:rPr>
              <a:t>kan altijd nog alle kanten op</a:t>
            </a:r>
          </a:p>
          <a:p>
            <a:pPr algn="ctr">
              <a:lnSpc>
                <a:spcPct val="145000"/>
              </a:lnSpc>
              <a:spcBef>
                <a:spcPct val="50000"/>
              </a:spcBef>
            </a:pPr>
            <a:endParaRPr lang="nl-NL" sz="3600" b="1" dirty="0">
              <a:solidFill>
                <a:schemeClr val="tx2"/>
              </a:solidFill>
              <a:latin typeface="Verdana" pitchFamily="34" charset="0"/>
            </a:endParaRPr>
          </a:p>
          <a:p>
            <a:pPr algn="ctr">
              <a:lnSpc>
                <a:spcPct val="145000"/>
              </a:lnSpc>
              <a:spcBef>
                <a:spcPct val="50000"/>
              </a:spcBef>
            </a:pPr>
            <a:endParaRPr lang="nl-NL" sz="3600" b="1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Afbeelding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3850" y="-242888"/>
            <a:ext cx="9753600" cy="7315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BD9868-E0B8-B3CA-63A9-BCAAE4C18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Wat </a:t>
            </a:r>
            <a:r>
              <a:rPr lang="en-US" dirty="0" err="1"/>
              <a:t>zijn</a:t>
            </a:r>
            <a:r>
              <a:rPr lang="en-US" dirty="0"/>
              <a:t> er </a:t>
            </a:r>
            <a:r>
              <a:rPr lang="en-US" dirty="0" err="1"/>
              <a:t>veel</a:t>
            </a:r>
            <a:r>
              <a:rPr lang="en-US" dirty="0"/>
              <a:t> </a:t>
            </a:r>
            <a:r>
              <a:rPr lang="en-US" dirty="0" err="1"/>
              <a:t>mogelijkheden</a:t>
            </a:r>
            <a:endParaRPr lang="en-US" dirty="0"/>
          </a:p>
        </p:txBody>
      </p:sp>
      <p:pic>
        <p:nvPicPr>
          <p:cNvPr id="2" name="Afbeelding 1" descr="Afbeelding met clipart, Tekenfilm, illustratie, tekening&#10;&#10;Automatisch gegenereerde beschrijving">
            <a:extLst>
              <a:ext uri="{FF2B5EF4-FFF2-40B4-BE49-F238E27FC236}">
                <a16:creationId xmlns:a16="http://schemas.microsoft.com/office/drawing/2014/main" id="{D50AE020-B6DA-EB44-EF9B-D1F2B77AE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169" y="1600200"/>
            <a:ext cx="6465662" cy="4525963"/>
          </a:xfrm>
          <a:prstGeom prst="rect">
            <a:avLst/>
          </a:prstGeom>
          <a:noFill/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AECA2940-258E-3BBA-9F13-A20D9BD73007}"/>
              </a:ext>
            </a:extLst>
          </p:cNvPr>
          <p:cNvSpPr/>
          <p:nvPr/>
        </p:nvSpPr>
        <p:spPr>
          <a:xfrm>
            <a:off x="323528" y="44624"/>
            <a:ext cx="208823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5090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2209800" y="9144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nl-NL"/>
          </a:p>
        </p:txBody>
      </p:sp>
      <p:sp>
        <p:nvSpPr>
          <p:cNvPr id="18435" name="Text Box 4"/>
          <p:cNvSpPr txBox="1">
            <a:spLocks noChangeArrowheads="1"/>
          </p:cNvSpPr>
          <p:nvPr/>
        </p:nvSpPr>
        <p:spPr bwMode="auto">
          <a:xfrm>
            <a:off x="685800" y="2590800"/>
            <a:ext cx="7924800" cy="1175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nl-NL" sz="3200" b="1" dirty="0">
                <a:latin typeface="Verdana" pitchFamily="34" charset="0"/>
              </a:rPr>
              <a:t>HBO  1  +  2  +  3  </a:t>
            </a:r>
            <a:r>
              <a:rPr lang="nl-NL" sz="3200" b="1">
                <a:latin typeface="Verdana" pitchFamily="34" charset="0"/>
              </a:rPr>
              <a:t>=  B          </a:t>
            </a:r>
            <a:r>
              <a:rPr lang="nl-NL" sz="3200" b="1" dirty="0">
                <a:latin typeface="Verdana" pitchFamily="34" charset="0"/>
              </a:rPr>
              <a:t>M 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nl-NL" sz="3200" dirty="0"/>
              <a:t> </a:t>
            </a:r>
            <a:r>
              <a:rPr lang="en-US" sz="3200" dirty="0"/>
              <a:t> 							  </a:t>
            </a:r>
            <a:r>
              <a:rPr lang="nl-NL" sz="3200" b="1" dirty="0">
                <a:latin typeface="Verdana" pitchFamily="34" charset="0"/>
              </a:rPr>
              <a:t>+?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685800" y="3810000"/>
            <a:ext cx="7620000" cy="275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nl-NL" sz="3200" b="1" dirty="0">
                <a:latin typeface="Verdana" pitchFamily="34" charset="0"/>
              </a:rPr>
              <a:t>WO	   </a:t>
            </a:r>
            <a:r>
              <a:rPr lang="en-US" sz="3200" b="1" dirty="0">
                <a:latin typeface="Verdana" pitchFamily="34" charset="0"/>
              </a:rPr>
              <a:t> </a:t>
            </a:r>
            <a:r>
              <a:rPr lang="nl-NL" sz="3200" b="1" dirty="0">
                <a:latin typeface="Verdana" pitchFamily="34" charset="0"/>
              </a:rPr>
              <a:t> </a:t>
            </a:r>
            <a:r>
              <a:rPr lang="en-US" sz="3200" b="1" dirty="0">
                <a:latin typeface="Verdana" pitchFamily="34" charset="0"/>
              </a:rPr>
              <a:t> </a:t>
            </a:r>
            <a:r>
              <a:rPr lang="nl-NL" sz="3200" b="1" dirty="0">
                <a:latin typeface="Verdana" pitchFamily="34" charset="0"/>
              </a:rPr>
              <a:t>1  + </a:t>
            </a:r>
            <a:r>
              <a:rPr lang="en-US" sz="3200" b="1" dirty="0">
                <a:latin typeface="Verdana" pitchFamily="34" charset="0"/>
              </a:rPr>
              <a:t> </a:t>
            </a:r>
            <a:r>
              <a:rPr lang="nl-NL" sz="3200" b="1" dirty="0">
                <a:latin typeface="Verdana" pitchFamily="34" charset="0"/>
              </a:rPr>
              <a:t>2  =  B        </a:t>
            </a:r>
            <a:r>
              <a:rPr lang="en-US" sz="3200" b="1" dirty="0">
                <a:latin typeface="Verdana" pitchFamily="34" charset="0"/>
              </a:rPr>
              <a:t>  </a:t>
            </a:r>
            <a:r>
              <a:rPr lang="nl-NL" sz="3200" b="1" dirty="0">
                <a:latin typeface="Verdana" pitchFamily="34" charset="0"/>
              </a:rPr>
              <a:t>M</a:t>
            </a:r>
          </a:p>
          <a:p>
            <a:pPr lvl="4">
              <a:spcBef>
                <a:spcPct val="20000"/>
              </a:spcBef>
              <a:buClr>
                <a:schemeClr val="accent1"/>
              </a:buClr>
              <a:buSzPct val="50000"/>
              <a:buFont typeface="Wingdings" pitchFamily="2" charset="2"/>
              <a:buNone/>
            </a:pPr>
            <a:r>
              <a:rPr lang="nl-NL" sz="2000" b="1" dirty="0">
                <a:latin typeface="Verdana" pitchFamily="34" charset="0"/>
              </a:rPr>
              <a:t>	         				  </a:t>
            </a:r>
            <a:r>
              <a:rPr lang="en-US" sz="2000" b="1" dirty="0">
                <a:latin typeface="Verdana" pitchFamily="34" charset="0"/>
              </a:rPr>
              <a:t> </a:t>
            </a:r>
            <a:r>
              <a:rPr lang="nl-NL" sz="3200" b="1" dirty="0">
                <a:latin typeface="Verdana" pitchFamily="34" charset="0"/>
              </a:rPr>
              <a:t>+?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nl-NL" sz="3200" dirty="0"/>
              <a:t>							  </a:t>
            </a:r>
            <a:r>
              <a:rPr lang="en-US" sz="3200" dirty="0"/>
              <a:t> </a:t>
            </a:r>
            <a:r>
              <a:rPr lang="nl-NL" sz="3200" b="1" dirty="0">
                <a:latin typeface="Verdana" pitchFamily="34" charset="0"/>
              </a:rPr>
              <a:t>M</a:t>
            </a:r>
            <a:r>
              <a:rPr lang="nl-NL" sz="3200" dirty="0"/>
              <a:t>					   </a:t>
            </a:r>
            <a:r>
              <a:rPr lang="en-US" sz="3200" dirty="0"/>
              <a:t>			 </a:t>
            </a:r>
            <a:r>
              <a:rPr lang="nl-NL" sz="3200" dirty="0"/>
              <a:t> </a:t>
            </a:r>
            <a:r>
              <a:rPr lang="nl-NL" sz="3200" b="1" dirty="0">
                <a:latin typeface="Verdana" pitchFamily="34" charset="0"/>
              </a:rPr>
              <a:t>	</a:t>
            </a:r>
            <a:r>
              <a:rPr lang="nl-NL" sz="3200" b="1" dirty="0">
                <a:solidFill>
                  <a:srgbClr val="000099"/>
                </a:solidFill>
                <a:latin typeface="Verdana" pitchFamily="34" charset="0"/>
              </a:rPr>
              <a:t>						</a:t>
            </a:r>
            <a:r>
              <a:rPr lang="en-US" sz="3200" b="1" dirty="0">
                <a:solidFill>
                  <a:srgbClr val="000099"/>
                </a:solidFill>
                <a:latin typeface="Verdana" pitchFamily="34" charset="0"/>
              </a:rPr>
              <a:t> </a:t>
            </a:r>
            <a:r>
              <a:rPr lang="nl-NL" sz="3200" b="1" dirty="0">
                <a:solidFill>
                  <a:srgbClr val="000099"/>
                </a:solidFill>
                <a:latin typeface="Verdana" pitchFamily="34" charset="0"/>
              </a:rPr>
              <a:t> </a:t>
            </a:r>
          </a:p>
        </p:txBody>
      </p:sp>
      <p:sp>
        <p:nvSpPr>
          <p:cNvPr id="18437" name="Rectangle 9"/>
          <p:cNvSpPr>
            <a:spLocks noChangeArrowheads="1"/>
          </p:cNvSpPr>
          <p:nvPr/>
        </p:nvSpPr>
        <p:spPr bwMode="auto">
          <a:xfrm>
            <a:off x="7391400" y="25908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38" name="Rectangle 10"/>
          <p:cNvSpPr>
            <a:spLocks noChangeArrowheads="1"/>
          </p:cNvSpPr>
          <p:nvPr/>
        </p:nvSpPr>
        <p:spPr bwMode="auto">
          <a:xfrm>
            <a:off x="5638800" y="25908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39" name="Rectangle 11"/>
          <p:cNvSpPr>
            <a:spLocks noChangeArrowheads="1"/>
          </p:cNvSpPr>
          <p:nvPr/>
        </p:nvSpPr>
        <p:spPr bwMode="auto">
          <a:xfrm>
            <a:off x="2057400" y="25908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40" name="Rectangle 12"/>
          <p:cNvSpPr>
            <a:spLocks noChangeArrowheads="1"/>
          </p:cNvSpPr>
          <p:nvPr/>
        </p:nvSpPr>
        <p:spPr bwMode="auto">
          <a:xfrm>
            <a:off x="4419600" y="25908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41" name="Rectangle 13"/>
          <p:cNvSpPr>
            <a:spLocks noChangeArrowheads="1"/>
          </p:cNvSpPr>
          <p:nvPr/>
        </p:nvSpPr>
        <p:spPr bwMode="auto">
          <a:xfrm>
            <a:off x="3200400" y="25908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42" name="AutoShape 22"/>
          <p:cNvSpPr>
            <a:spLocks noChangeArrowheads="1"/>
          </p:cNvSpPr>
          <p:nvPr/>
        </p:nvSpPr>
        <p:spPr bwMode="auto">
          <a:xfrm>
            <a:off x="6629400" y="2819400"/>
            <a:ext cx="542925" cy="198438"/>
          </a:xfrm>
          <a:prstGeom prst="rightArrow">
            <a:avLst>
              <a:gd name="adj1" fmla="val 50000"/>
              <a:gd name="adj2" fmla="val 68400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43" name="AutoShape 21"/>
          <p:cNvSpPr>
            <a:spLocks noChangeArrowheads="1"/>
          </p:cNvSpPr>
          <p:nvPr/>
        </p:nvSpPr>
        <p:spPr bwMode="auto">
          <a:xfrm>
            <a:off x="6629400" y="3962400"/>
            <a:ext cx="542925" cy="198438"/>
          </a:xfrm>
          <a:prstGeom prst="rightArrow">
            <a:avLst>
              <a:gd name="adj1" fmla="val 50000"/>
              <a:gd name="adj2" fmla="val 68400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44" name="Rectangle 7"/>
          <p:cNvSpPr>
            <a:spLocks noChangeArrowheads="1"/>
          </p:cNvSpPr>
          <p:nvPr/>
        </p:nvSpPr>
        <p:spPr bwMode="auto">
          <a:xfrm>
            <a:off x="4419600" y="38100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45" name="Rectangle 8"/>
          <p:cNvSpPr>
            <a:spLocks noChangeArrowheads="1"/>
          </p:cNvSpPr>
          <p:nvPr/>
        </p:nvSpPr>
        <p:spPr bwMode="auto">
          <a:xfrm>
            <a:off x="3200400" y="38100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7391400" y="50292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7391400" y="38100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5638800" y="3810000"/>
            <a:ext cx="685800" cy="609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49" name="AutoShape 23"/>
          <p:cNvSpPr>
            <a:spLocks noChangeArrowheads="1"/>
          </p:cNvSpPr>
          <p:nvPr/>
        </p:nvSpPr>
        <p:spPr bwMode="auto">
          <a:xfrm rot="1866889">
            <a:off x="6548438" y="4681538"/>
            <a:ext cx="542925" cy="198437"/>
          </a:xfrm>
          <a:prstGeom prst="rightArrow">
            <a:avLst>
              <a:gd name="adj1" fmla="val 50000"/>
              <a:gd name="adj2" fmla="val 68400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50" name="AutoShape 24"/>
          <p:cNvSpPr>
            <a:spLocks noChangeArrowheads="1"/>
          </p:cNvSpPr>
          <p:nvPr/>
        </p:nvSpPr>
        <p:spPr bwMode="auto">
          <a:xfrm rot="1866889">
            <a:off x="6629400" y="3352800"/>
            <a:ext cx="542925" cy="198438"/>
          </a:xfrm>
          <a:prstGeom prst="rightArrow">
            <a:avLst>
              <a:gd name="adj1" fmla="val 50000"/>
              <a:gd name="adj2" fmla="val 68400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l-NL"/>
          </a:p>
        </p:txBody>
      </p:sp>
      <p:sp>
        <p:nvSpPr>
          <p:cNvPr id="18451" name="Rectangle 29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571500"/>
            <a:ext cx="4716463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3600" b="1" dirty="0" err="1">
                <a:latin typeface="Verdana" pitchFamily="34" charset="0"/>
              </a:rPr>
              <a:t>BaMa-structuur</a:t>
            </a:r>
            <a:endParaRPr lang="nl-NL" sz="3600" b="1" dirty="0">
              <a:latin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1D2D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92696"/>
            <a:ext cx="7793037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NL" sz="3600" b="1" dirty="0">
                <a:latin typeface="Verdana" pitchFamily="34" charset="0"/>
              </a:rPr>
              <a:t>Geen centrale aanmelding </a:t>
            </a:r>
            <a:br>
              <a:rPr lang="nl-NL" sz="3600" b="1" dirty="0">
                <a:latin typeface="Verdana" pitchFamily="34" charset="0"/>
              </a:rPr>
            </a:br>
            <a:r>
              <a:rPr lang="nl-NL" sz="1600" b="1" dirty="0">
                <a:latin typeface="Verdana" pitchFamily="34" charset="0"/>
              </a:rPr>
              <a:t>Deze lijst is niet uitputtend; er zijn meer studies met speciale selectiecriteria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443664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nl-NL" sz="2800" dirty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Koninklijke marine, Landmacht en Politieschool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Logopedie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Hogere Hotelschool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Verkeersvlieger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Academie voor beeldende kunsten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Conservatorium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Sport en Bewegen/Leraar lichamelijke opvoeding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1520" y="620688"/>
            <a:ext cx="7793037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NL" sz="3600" b="1" dirty="0">
                <a:latin typeface="Verdana Ref" pitchFamily="34" charset="0"/>
              </a:rPr>
              <a:t>Aanmelding HBO</a:t>
            </a:r>
            <a:endParaRPr lang="nl-NL" sz="2400" b="1" dirty="0">
              <a:latin typeface="Verdana Ref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905000"/>
            <a:ext cx="8892480" cy="4114800"/>
          </a:xfrm>
        </p:spPr>
        <p:txBody>
          <a:bodyPr/>
          <a:lstStyle/>
          <a:p>
            <a:pPr marL="0" indent="0" eaLnBrk="1" hangingPunct="1">
              <a:buClr>
                <a:srgbClr val="000099"/>
              </a:buClr>
              <a:buNone/>
            </a:pPr>
            <a:r>
              <a:rPr lang="nl-NL" dirty="0">
                <a:latin typeface="Verdana" pitchFamily="34" charset="0"/>
              </a:rPr>
              <a:t>Soorten opleidingen:</a:t>
            </a:r>
          </a:p>
          <a:p>
            <a:pPr marL="0" indent="0" eaLnBrk="1" hangingPunct="1">
              <a:buClr>
                <a:srgbClr val="000099"/>
              </a:buClr>
              <a:buNone/>
            </a:pPr>
            <a:endParaRPr lang="nl-NL" dirty="0">
              <a:latin typeface="Verdana" pitchFamily="34" charset="0"/>
            </a:endParaRP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3200" dirty="0">
                <a:latin typeface="Verdana" pitchFamily="34" charset="0"/>
              </a:rPr>
              <a:t>Zonder numerus fixus </a:t>
            </a:r>
            <a:r>
              <a:rPr lang="nl-NL" dirty="0">
                <a:latin typeface="Verdana" pitchFamily="34" charset="0"/>
              </a:rPr>
              <a:t>(vrije instroom)</a:t>
            </a: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nl-NL" dirty="0">
              <a:latin typeface="Verdana" pitchFamily="34" charset="0"/>
            </a:endParaRP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nl-NL" dirty="0">
              <a:latin typeface="Verdana" pitchFamily="34" charset="0"/>
            </a:endParaRP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dirty="0">
                <a:latin typeface="Verdana" pitchFamily="34" charset="0"/>
              </a:rPr>
              <a:t>Met numerus fixus (vooraf vastgestelde instroom)</a:t>
            </a:r>
            <a:endParaRPr lang="nl-NL" sz="3200" dirty="0">
              <a:latin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620688"/>
            <a:ext cx="7793037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nl-NL" sz="3600" b="1" dirty="0">
                <a:latin typeface="Verdana Ref" pitchFamily="34" charset="0"/>
              </a:rPr>
              <a:t>Opleidingen zonder numerus fixus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905000"/>
            <a:ext cx="8210872" cy="4114800"/>
          </a:xfrm>
        </p:spPr>
        <p:txBody>
          <a:bodyPr/>
          <a:lstStyle/>
          <a:p>
            <a:pPr marL="0" indent="0" eaLnBrk="1" hangingPunct="1">
              <a:buClr>
                <a:srgbClr val="000099"/>
              </a:buClr>
              <a:buNone/>
            </a:pPr>
            <a:endParaRPr lang="nl-NL" sz="1600" b="1" dirty="0">
              <a:solidFill>
                <a:srgbClr val="000099"/>
              </a:solidFill>
              <a:latin typeface="Verdana Ref" pitchFamily="34" charset="0"/>
              <a:ea typeface="+mj-ea"/>
              <a:cs typeface="+mj-cs"/>
            </a:endParaRPr>
          </a:p>
          <a:p>
            <a:pPr eaLnBrk="1" hangingPunct="1"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nl-NL" dirty="0">
                <a:latin typeface="Verdana Ref"/>
                <a:ea typeface="+mj-ea"/>
                <a:cs typeface="+mj-cs"/>
              </a:rPr>
              <a:t>Vóór 1 mei 2027 aanmelden</a:t>
            </a:r>
          </a:p>
          <a:p>
            <a:pPr eaLnBrk="1" hangingPunct="1"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endParaRPr lang="nl-NL" dirty="0">
              <a:latin typeface="Verdana Ref" pitchFamily="34" charset="0"/>
              <a:ea typeface="+mj-ea"/>
              <a:cs typeface="+mj-cs"/>
            </a:endParaRPr>
          </a:p>
          <a:p>
            <a:pPr eaLnBrk="1" hangingPunct="1">
              <a:buClr>
                <a:schemeClr val="tx1"/>
              </a:buClr>
              <a:buSzPct val="80000"/>
              <a:buFont typeface="Wingdings" panose="05000000000000000000" pitchFamily="2" charset="2"/>
              <a:buChar char="§"/>
            </a:pPr>
            <a:r>
              <a:rPr lang="nl-NL" dirty="0">
                <a:latin typeface="Verdana Ref" pitchFamily="34" charset="0"/>
                <a:ea typeface="+mj-ea"/>
                <a:cs typeface="+mj-cs"/>
              </a:rPr>
              <a:t>Plaatsing gegarandeerd, ongeacht uitslag studiekeuzecheck</a:t>
            </a:r>
          </a:p>
          <a:p>
            <a:pPr marL="0" indent="0" eaLnBrk="1" hangingPunct="1">
              <a:buClr>
                <a:srgbClr val="000099"/>
              </a:buClr>
              <a:buSzPct val="80000"/>
              <a:buNone/>
            </a:pPr>
            <a:endParaRPr lang="nl-NL" b="1" dirty="0">
              <a:solidFill>
                <a:srgbClr val="000099"/>
              </a:solidFill>
              <a:latin typeface="Verdana Ref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8326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620688"/>
            <a:ext cx="864096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nl-NL" sz="3600" b="1" dirty="0">
                <a:latin typeface="Verdana Ref"/>
              </a:rPr>
              <a:t>Opleidingen met </a:t>
            </a:r>
            <a:r>
              <a:rPr lang="nl-NL" sz="3600" b="1" dirty="0" err="1">
                <a:latin typeface="Verdana Ref"/>
              </a:rPr>
              <a:t>numerus</a:t>
            </a:r>
            <a:r>
              <a:rPr lang="nl-NL" sz="3600" b="1" dirty="0">
                <a:latin typeface="Verdana Ref"/>
              </a:rPr>
              <a:t> fixus </a:t>
            </a:r>
            <a:endParaRPr lang="nl-NL" sz="3600" b="1" dirty="0">
              <a:latin typeface="Verdana Ref" pitchFamily="34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122512"/>
            <a:ext cx="8210872" cy="4114800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nl-NL" sz="2000" b="1" dirty="0">
                <a:latin typeface="Verdana Ref" pitchFamily="34" charset="0"/>
                <a:ea typeface="+mj-ea"/>
                <a:cs typeface="+mj-cs"/>
              </a:rPr>
              <a:t>E</a:t>
            </a:r>
            <a:r>
              <a:rPr lang="nl-NL" sz="2000" dirty="0">
                <a:latin typeface="Verdana Ref" pitchFamily="34" charset="0"/>
                <a:ea typeface="+mj-ea"/>
                <a:cs typeface="+mj-cs"/>
              </a:rPr>
              <a:t>lke opleiding met NF selecteert de studenten zelf tot de vooraf vastgestelde capaciteit is bereikt.</a:t>
            </a:r>
          </a:p>
          <a:p>
            <a:pPr eaLnBrk="1" hangingPunct="1">
              <a:buClr>
                <a:schemeClr val="tx1"/>
              </a:buClr>
            </a:pPr>
            <a:endParaRPr lang="nl-NL" sz="2000" dirty="0">
              <a:latin typeface="Verdana Ref" pitchFamily="34" charset="0"/>
              <a:ea typeface="+mj-ea"/>
              <a:cs typeface="+mj-cs"/>
            </a:endParaRPr>
          </a:p>
          <a:p>
            <a:pPr eaLnBrk="1" hangingPunct="1">
              <a:buClr>
                <a:schemeClr val="tx1"/>
              </a:buClr>
            </a:pPr>
            <a:r>
              <a:rPr lang="nl-NL" sz="2000" b="1" dirty="0">
                <a:latin typeface="Verdana Ref"/>
                <a:ea typeface="+mj-ea"/>
                <a:cs typeface="+mj-cs"/>
              </a:rPr>
              <a:t>Deadline:</a:t>
            </a:r>
            <a:r>
              <a:rPr lang="nl-NL" sz="2000" dirty="0">
                <a:latin typeface="Verdana Ref"/>
                <a:ea typeface="+mj-ea"/>
                <a:cs typeface="+mj-cs"/>
              </a:rPr>
              <a:t> uiterlijk voor 15 januari 2027 aanmelden. </a:t>
            </a:r>
            <a:r>
              <a:rPr lang="nl-NL" sz="2000" b="1" dirty="0">
                <a:latin typeface="Verdana Ref"/>
                <a:ea typeface="+mj-ea"/>
                <a:cs typeface="+mj-cs"/>
              </a:rPr>
              <a:t>Dit is een harde deadline!</a:t>
            </a:r>
          </a:p>
          <a:p>
            <a:pPr eaLnBrk="1" hangingPunct="1">
              <a:buClr>
                <a:schemeClr val="tx1"/>
              </a:buClr>
            </a:pPr>
            <a:endParaRPr lang="nl-NL" sz="2000" dirty="0">
              <a:latin typeface="Verdana Ref" pitchFamily="34" charset="0"/>
              <a:ea typeface="+mj-ea"/>
              <a:cs typeface="+mj-cs"/>
            </a:endParaRPr>
          </a:p>
          <a:p>
            <a:pPr eaLnBrk="1" hangingPunct="1">
              <a:buClr>
                <a:schemeClr val="tx1"/>
              </a:buClr>
            </a:pPr>
            <a:r>
              <a:rPr lang="nl-NL" sz="2000" dirty="0">
                <a:latin typeface="Verdana Ref" pitchFamily="34" charset="0"/>
                <a:ea typeface="+mj-ea"/>
                <a:cs typeface="+mj-cs"/>
              </a:rPr>
              <a:t>Studenten kunnen zich voor </a:t>
            </a:r>
            <a:r>
              <a:rPr lang="nl-NL" sz="2000" b="1" dirty="0">
                <a:latin typeface="Verdana Ref" pitchFamily="34" charset="0"/>
                <a:ea typeface="+mj-ea"/>
                <a:cs typeface="+mj-cs"/>
              </a:rPr>
              <a:t>maximaal 2 NF opleidingen aanmelden+ voor 2 vrije instroom</a:t>
            </a:r>
            <a:r>
              <a:rPr lang="nl-NL" sz="2000" dirty="0">
                <a:latin typeface="Verdana Ref" pitchFamily="34" charset="0"/>
                <a:ea typeface="+mj-ea"/>
                <a:cs typeface="+mj-cs"/>
              </a:rPr>
              <a:t>. </a:t>
            </a:r>
          </a:p>
          <a:p>
            <a:pPr eaLnBrk="1" hangingPunct="1">
              <a:buClr>
                <a:schemeClr val="tx1"/>
              </a:buClr>
            </a:pPr>
            <a:endParaRPr lang="nl-NL" sz="2000" dirty="0">
              <a:latin typeface="Verdana Ref" pitchFamily="34" charset="0"/>
              <a:ea typeface="+mj-ea"/>
              <a:cs typeface="+mj-cs"/>
            </a:endParaRPr>
          </a:p>
          <a:p>
            <a:pPr eaLnBrk="1" hangingPunct="1">
              <a:buClr>
                <a:schemeClr val="tx1"/>
              </a:buClr>
            </a:pPr>
            <a:r>
              <a:rPr lang="nl-NL" sz="2000" dirty="0">
                <a:latin typeface="Verdana Ref"/>
                <a:ea typeface="+mj-ea"/>
                <a:cs typeface="+mj-cs"/>
              </a:rPr>
              <a:t>Selectiedagen in de maanden </a:t>
            </a:r>
            <a:r>
              <a:rPr lang="nl-NL" sz="2000" b="1" dirty="0">
                <a:latin typeface="Verdana Ref"/>
                <a:ea typeface="+mj-ea"/>
                <a:cs typeface="+mj-cs"/>
              </a:rPr>
              <a:t>februari en maart 2027.</a:t>
            </a:r>
          </a:p>
          <a:p>
            <a:pPr eaLnBrk="1" hangingPunct="1">
              <a:buClr>
                <a:schemeClr val="tx1"/>
              </a:buClr>
            </a:pPr>
            <a:endParaRPr lang="nl-NL" sz="2000" dirty="0">
              <a:latin typeface="Verdana Ref" pitchFamily="34" charset="0"/>
              <a:ea typeface="+mj-ea"/>
              <a:cs typeface="+mj-cs"/>
            </a:endParaRPr>
          </a:p>
          <a:p>
            <a:pPr eaLnBrk="1" hangingPunct="1">
              <a:buClr>
                <a:schemeClr val="tx1"/>
              </a:buClr>
            </a:pPr>
            <a:r>
              <a:rPr lang="nl-NL" sz="2000" dirty="0">
                <a:latin typeface="Verdana Ref" pitchFamily="34" charset="0"/>
                <a:ea typeface="+mj-ea"/>
                <a:cs typeface="+mj-cs"/>
              </a:rPr>
              <a:t>Kandidaten die een rangnummer hebben dat binnen de capaciteit van de opleiding valt krijgen op </a:t>
            </a:r>
            <a:r>
              <a:rPr lang="nl-NL" sz="2000" b="1" dirty="0">
                <a:latin typeface="Verdana Ref" pitchFamily="34" charset="0"/>
                <a:ea typeface="+mj-ea"/>
                <a:cs typeface="+mj-cs"/>
              </a:rPr>
              <a:t>15 april</a:t>
            </a:r>
            <a:r>
              <a:rPr lang="nl-NL" sz="2000" dirty="0">
                <a:latin typeface="Verdana Ref" pitchFamily="34" charset="0"/>
                <a:ea typeface="+mj-ea"/>
                <a:cs typeface="+mj-cs"/>
              </a:rPr>
              <a:t> een plaats aangeboden.</a:t>
            </a:r>
          </a:p>
        </p:txBody>
      </p:sp>
    </p:spTree>
    <p:extLst>
      <p:ext uri="{BB962C8B-B14F-4D97-AF65-F5344CB8AC3E}">
        <p14:creationId xmlns:p14="http://schemas.microsoft.com/office/powerpoint/2010/main" val="385194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bldLvl="2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7793037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Verdana Ref" pitchFamily="34" charset="0"/>
              </a:rPr>
              <a:t>De </a:t>
            </a:r>
            <a:r>
              <a:rPr lang="en-US" sz="3600" b="1" dirty="0" err="1">
                <a:latin typeface="Verdana Ref" pitchFamily="34" charset="0"/>
              </a:rPr>
              <a:t>studiekeuzecheck</a:t>
            </a:r>
            <a:endParaRPr lang="en-US" sz="3600" b="1" dirty="0">
              <a:latin typeface="Verdana Ref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9512" y="1412776"/>
            <a:ext cx="896448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None/>
            </a:pPr>
            <a:endParaRPr lang="nl-NL" sz="2800" kern="0" dirty="0">
              <a:solidFill>
                <a:srgbClr val="000099"/>
              </a:solidFill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1800" b="1" kern="0" dirty="0">
                <a:latin typeface="Verdana" pitchFamily="34" charset="0"/>
              </a:rPr>
              <a:t>Screening vooraf</a:t>
            </a:r>
            <a:r>
              <a:rPr lang="nl-NL" sz="1800" kern="0" dirty="0">
                <a:latin typeface="Verdana" pitchFamily="34" charset="0"/>
              </a:rPr>
              <a:t> door middel van tests en persoonlijk gesprek.</a:t>
            </a:r>
            <a:br>
              <a:rPr lang="nl-NL" sz="1800" kern="0" dirty="0">
                <a:latin typeface="Verdana" pitchFamily="34" charset="0"/>
              </a:rPr>
            </a:br>
            <a:r>
              <a:rPr lang="nl-NL" sz="1800" kern="0" dirty="0">
                <a:latin typeface="Verdana" pitchFamily="34" charset="0"/>
              </a:rPr>
              <a:t>Op de site van de opleidingen staat hoe de kandidaten zich kunnen voorbereiden en wanneer de selectiedagen gepland zijn</a:t>
            </a:r>
            <a:br>
              <a:rPr lang="nl-NL" sz="1800" kern="0" dirty="0">
                <a:latin typeface="Verdana" pitchFamily="34" charset="0"/>
              </a:rPr>
            </a:br>
            <a:endParaRPr lang="nl-NL" sz="1800" kern="0" dirty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1800" b="1" kern="0" dirty="0">
                <a:latin typeface="Verdana" pitchFamily="34" charset="0"/>
              </a:rPr>
              <a:t>Selectiecriteria: </a:t>
            </a:r>
            <a:r>
              <a:rPr lang="nl-NL" sz="1800" kern="0" dirty="0">
                <a:latin typeface="Verdana" pitchFamily="34" charset="0"/>
              </a:rPr>
              <a:t>een opleiding moet tenminste twee kwalitatieve selectiecriteria hanteren en deze mogen niet uitsluitend cognitief zijn</a:t>
            </a:r>
            <a:br>
              <a:rPr lang="nl-NL" sz="1800" kern="0" dirty="0">
                <a:latin typeface="Verdana" pitchFamily="34" charset="0"/>
              </a:rPr>
            </a:br>
            <a:endParaRPr lang="nl-NL" sz="1800" kern="0" dirty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1800" b="1" kern="0" dirty="0">
                <a:latin typeface="Verdana" pitchFamily="34" charset="0"/>
              </a:rPr>
              <a:t>Advies is echter niet bindend</a:t>
            </a:r>
            <a:br>
              <a:rPr lang="nl-NL" sz="1800" b="1" kern="0" dirty="0">
                <a:latin typeface="Verdana" pitchFamily="34" charset="0"/>
              </a:rPr>
            </a:br>
            <a:endParaRPr lang="nl-NL" sz="1800" b="1" kern="0" dirty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1800" b="1" kern="0" dirty="0">
                <a:latin typeface="Verdana" pitchFamily="34" charset="0"/>
              </a:rPr>
              <a:t>Doel is uitval voorkomen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nl-NL" sz="1800" kern="0" dirty="0"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1800" b="1" kern="0" dirty="0">
                <a:latin typeface="Verdana" pitchFamily="34" charset="0"/>
              </a:rPr>
              <a:t>Handige sites: 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1800" u="sng" kern="0" dirty="0">
                <a:solidFill>
                  <a:srgbClr val="FFC000"/>
                </a:solidFill>
                <a:latin typeface="Verdana" pitchFamily="34" charset="0"/>
              </a:rPr>
              <a:t>studiekeuze123.nl/studiekeuzecheck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1800" u="sng" kern="0" dirty="0">
                <a:solidFill>
                  <a:srgbClr val="FFC000"/>
                </a:solidFill>
                <a:latin typeface="Verdana" pitchFamily="34" charset="0"/>
              </a:rPr>
              <a:t>rijksoverheid.nl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1800" u="sng" kern="0" dirty="0">
                <a:solidFill>
                  <a:srgbClr val="FFC000"/>
                </a:solidFill>
                <a:latin typeface="Verdana" pitchFamily="34" charset="0"/>
              </a:rPr>
              <a:t>duo.nl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1800" u="sng" kern="0" dirty="0">
                <a:solidFill>
                  <a:srgbClr val="FFC000"/>
                </a:solidFill>
                <a:latin typeface="Verdana" pitchFamily="34" charset="0"/>
              </a:rPr>
              <a:t>icares.com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1800" u="sng" kern="0" dirty="0">
                <a:solidFill>
                  <a:srgbClr val="FFC000"/>
                </a:solidFill>
                <a:latin typeface="Verdana" pitchFamily="34" charset="0"/>
              </a:rPr>
              <a:t>keuzegids.nl</a:t>
            </a: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endParaRPr lang="nl-NL" sz="1800" kern="0" dirty="0">
              <a:solidFill>
                <a:srgbClr val="000099"/>
              </a:solidFill>
              <a:latin typeface="Verdana" pitchFamily="34" charset="0"/>
            </a:endParaRPr>
          </a:p>
          <a:p>
            <a:pPr lvl="1" eaLnBrk="1" hangingPunct="1">
              <a:lnSpc>
                <a:spcPct val="80000"/>
              </a:lnSpc>
              <a:buClr>
                <a:schemeClr val="tx1"/>
              </a:buClr>
              <a:buFont typeface="Wingdings" pitchFamily="2" charset="2"/>
              <a:buChar char="ü"/>
            </a:pPr>
            <a:endParaRPr lang="nl-NL" sz="1200" kern="0" dirty="0">
              <a:solidFill>
                <a:srgbClr val="00009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56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3"/>
          <p:cNvSpPr txBox="1">
            <a:spLocks noChangeArrowheads="1"/>
          </p:cNvSpPr>
          <p:nvPr/>
        </p:nvSpPr>
        <p:spPr bwMode="auto">
          <a:xfrm>
            <a:off x="467172" y="1556792"/>
            <a:ext cx="8281987" cy="514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1600" b="1" dirty="0"/>
              <a:t> </a:t>
            </a:r>
            <a:endParaRPr lang="nl-NL" sz="1600" dirty="0"/>
          </a:p>
          <a:p>
            <a:r>
              <a:rPr lang="nl-NL" sz="1600" b="1" dirty="0"/>
              <a:t> </a:t>
            </a:r>
            <a:endParaRPr lang="nl-NL" sz="1600" dirty="0"/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Heb je nog geen DIGID inlogcode met sms-authentificatie vraag deze dan eerst aan. Je hebt hierbij je burgerservicenummer nodig. Dit nummer staat op je paspoort of identiteitskaart.</a:t>
            </a: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DigiD inlogcode aanvragen op </a:t>
            </a:r>
            <a:r>
              <a:rPr lang="nl-NL" sz="1600" u="sng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digid.nl</a:t>
            </a:r>
            <a:endParaRPr lang="nl-NL" sz="1600" dirty="0">
              <a:solidFill>
                <a:srgbClr val="FFC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Meld je aan bij studielink voor een opleiding aan het HBO (hogeschool) Bij studielink moet je eerst een gebruikersnaam en een wachtwoord aanvragen en daarna kun je je aanmelden.</a:t>
            </a: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Aanmelden via studielink: </a:t>
            </a:r>
            <a:r>
              <a:rPr lang="nl-NL" sz="1600" u="sng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studielink.nl </a:t>
            </a:r>
            <a:endParaRPr lang="nl-NL" sz="1600" dirty="0">
              <a:solidFill>
                <a:srgbClr val="FFC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Vraag bij de duo-groep studiefinanciering aan. Hier heb je je digiD -inlogcode met sms-authentificatie nodig.</a:t>
            </a: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 </a:t>
            </a:r>
          </a:p>
          <a:p>
            <a:r>
              <a:rPr lang="nl-NL" sz="1600" dirty="0">
                <a:latin typeface="Verdana" pitchFamily="34" charset="0"/>
                <a:ea typeface="Verdana" pitchFamily="34" charset="0"/>
                <a:cs typeface="Verdana" pitchFamily="34" charset="0"/>
              </a:rPr>
              <a:t>Aanvragen studiefinanciering: </a:t>
            </a:r>
            <a:r>
              <a:rPr lang="nl-NL" sz="1600" u="sng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duo.nl</a:t>
            </a:r>
            <a:r>
              <a:rPr lang="nl-NL" sz="1600" dirty="0">
                <a:solidFill>
                  <a:srgbClr val="FFC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endParaRPr lang="nl-NL" dirty="0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20688"/>
            <a:ext cx="8281615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br>
              <a:rPr lang="nl-NL" sz="2000" b="1" dirty="0"/>
            </a:br>
            <a:r>
              <a:rPr lang="nl-NL" sz="2200" b="1" dirty="0">
                <a:latin typeface="Verdana Ref" pitchFamily="34" charset="0"/>
              </a:rPr>
              <a:t>Wat moet de aankomende student achtereenvolgens doen:</a:t>
            </a:r>
            <a:br>
              <a:rPr lang="nl-NL" sz="2200" b="1" dirty="0">
                <a:latin typeface="Verdana Ref" pitchFamily="34" charset="0"/>
              </a:rPr>
            </a:br>
            <a:endParaRPr lang="nl-NL" sz="2200" b="1" dirty="0">
              <a:latin typeface="Verdana Ref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42607" y="620688"/>
            <a:ext cx="7772400" cy="76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NL" sz="3600" b="1" dirty="0">
                <a:latin typeface="Verdana" pitchFamily="34" charset="0"/>
              </a:rPr>
              <a:t>Aanmelding MBO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017713"/>
            <a:ext cx="8415338" cy="4114800"/>
          </a:xfrm>
        </p:spPr>
        <p:txBody>
          <a:bodyPr/>
          <a:lstStyle/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nl-NL" sz="2000" b="1" dirty="0">
                <a:latin typeface="Verdana" pitchFamily="34" charset="0"/>
              </a:rPr>
              <a:t>Wie?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</a:pPr>
            <a:r>
              <a:rPr lang="nl-NL" sz="2000" dirty="0">
                <a:latin typeface="Verdana" pitchFamily="34" charset="0"/>
              </a:rPr>
              <a:t>De leerling zelf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nl-NL" sz="2000" b="1" dirty="0">
                <a:latin typeface="Verdana" pitchFamily="34" charset="0"/>
              </a:rPr>
              <a:t>Hoe?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</a:pPr>
            <a:r>
              <a:rPr lang="nl-NL" sz="2000" dirty="0">
                <a:latin typeface="Verdana" pitchFamily="34" charset="0"/>
              </a:rPr>
              <a:t>Downloaden </a:t>
            </a:r>
            <a:r>
              <a:rPr lang="en-US" sz="2000" dirty="0">
                <a:latin typeface="Verdana" pitchFamily="34" charset="0"/>
              </a:rPr>
              <a:t>van het </a:t>
            </a:r>
            <a:r>
              <a:rPr lang="en-US" sz="2000" dirty="0" err="1">
                <a:latin typeface="Verdana" pitchFamily="34" charset="0"/>
              </a:rPr>
              <a:t>aanmeldingsformulier</a:t>
            </a:r>
            <a:endParaRPr lang="nl-NL" sz="2000" dirty="0">
              <a:latin typeface="Verdana" pitchFamily="34" charset="0"/>
            </a:endParaRPr>
          </a:p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nl-NL" sz="2000" b="1" dirty="0">
                <a:latin typeface="Verdana" pitchFamily="34" charset="0"/>
              </a:rPr>
              <a:t>Wanneer?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</a:pPr>
            <a:r>
              <a:rPr lang="nl-NL" sz="2000" dirty="0">
                <a:solidFill>
                  <a:srgbClr val="FFC000"/>
                </a:solidFill>
                <a:latin typeface="Verdana" pitchFamily="34" charset="0"/>
              </a:rPr>
              <a:t>Voor 1 april 2027 </a:t>
            </a:r>
            <a:r>
              <a:rPr lang="nl-NL" sz="2000" dirty="0">
                <a:latin typeface="Verdana" pitchFamily="34" charset="0"/>
              </a:rPr>
              <a:t>– maar hoe eerder hoe beter:  wie het eerst komt wie het eerst maalt  op het MBO !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nl-NL" sz="2000" b="1" dirty="0">
                <a:latin typeface="Verdana" pitchFamily="34" charset="0"/>
              </a:rPr>
              <a:t>Waar?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</a:pPr>
            <a:r>
              <a:rPr lang="nl-NL" sz="2000" dirty="0">
                <a:latin typeface="Verdana" pitchFamily="34" charset="0"/>
              </a:rPr>
              <a:t>Opleiding naar keuze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48680"/>
            <a:ext cx="77724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NL" sz="3600" b="1" dirty="0">
                <a:latin typeface="Verdana" pitchFamily="34" charset="0"/>
              </a:rPr>
              <a:t>Alternatieven: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90600" y="1340768"/>
            <a:ext cx="7467600" cy="4724400"/>
          </a:xfrm>
        </p:spPr>
        <p:txBody>
          <a:bodyPr/>
          <a:lstStyle/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5</a:t>
            </a:r>
            <a:r>
              <a:rPr lang="en-US" sz="2800" dirty="0">
                <a:latin typeface="Verdana" pitchFamily="34" charset="0"/>
              </a:rPr>
              <a:t> </a:t>
            </a:r>
            <a:r>
              <a:rPr lang="nl-NL" sz="2800" dirty="0">
                <a:latin typeface="Verdana" pitchFamily="34" charset="0"/>
              </a:rPr>
              <a:t>VWO: uitstel van keuze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MBO: betere ondergrond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Sociaal-diaconaal jaar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Vrije Hogeschool Driebergen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Profieldeficiëntie wegwerken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Internationale jongerenuitwisseling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Een jaar werken bij defensie </a:t>
            </a:r>
          </a:p>
          <a:p>
            <a:pPr eaLnBrk="1" hangingPunct="1">
              <a:lnSpc>
                <a:spcPct val="115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sz="2800" dirty="0">
                <a:latin typeface="Verdana" pitchFamily="34" charset="0"/>
              </a:rPr>
              <a:t>Combinatie werken en studeren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48680"/>
            <a:ext cx="77724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NL" sz="3600" b="1" dirty="0">
                <a:latin typeface="Verdana" pitchFamily="34" charset="0"/>
              </a:rPr>
              <a:t>Handige sites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90600" y="1800225"/>
            <a:ext cx="7467600" cy="4724400"/>
          </a:xfrm>
        </p:spPr>
        <p:txBody>
          <a:bodyPr/>
          <a:lstStyle/>
          <a:p>
            <a:pPr marL="0" indent="0" eaLnBrk="1" hangingPunct="1">
              <a:lnSpc>
                <a:spcPct val="115000"/>
              </a:lnSpc>
              <a:buClr>
                <a:schemeClr val="tx1"/>
              </a:buClr>
              <a:buNone/>
            </a:pPr>
            <a:endParaRPr lang="nl-NL" sz="2800" dirty="0">
              <a:latin typeface="Verdana" pitchFamily="34" charset="0"/>
            </a:endParaRPr>
          </a:p>
          <a:p>
            <a:pPr marL="0" indent="0" eaLnBrk="1" hangingPunct="1">
              <a:lnSpc>
                <a:spcPct val="115000"/>
              </a:lnSpc>
              <a:buClr>
                <a:schemeClr val="tx1"/>
              </a:buClr>
              <a:buNone/>
            </a:pPr>
            <a:r>
              <a:rPr lang="nl-NL" sz="2800" u="sng" dirty="0">
                <a:solidFill>
                  <a:srgbClr val="FFC000"/>
                </a:solidFill>
                <a:latin typeface="Verdana" pitchFamily="34" charset="0"/>
              </a:rPr>
              <a:t>projects-abroad.nl</a:t>
            </a:r>
          </a:p>
          <a:p>
            <a:pPr marL="0" indent="0" eaLnBrk="1" hangingPunct="1">
              <a:lnSpc>
                <a:spcPct val="115000"/>
              </a:lnSpc>
              <a:buClr>
                <a:schemeClr val="tx1"/>
              </a:buClr>
              <a:buNone/>
            </a:pPr>
            <a:r>
              <a:rPr lang="nl-NL" sz="2800" u="sng" dirty="0">
                <a:solidFill>
                  <a:srgbClr val="FFC000"/>
                </a:solidFill>
                <a:latin typeface="Verdana" pitchFamily="34" charset="0"/>
              </a:rPr>
              <a:t>wilweg.nl</a:t>
            </a:r>
          </a:p>
          <a:p>
            <a:pPr marL="0" indent="0" eaLnBrk="1" hangingPunct="1">
              <a:lnSpc>
                <a:spcPct val="115000"/>
              </a:lnSpc>
              <a:buClr>
                <a:schemeClr val="tx1"/>
              </a:buClr>
              <a:buNone/>
            </a:pPr>
            <a:r>
              <a:rPr lang="nl-NL" sz="2800" u="sng" dirty="0">
                <a:solidFill>
                  <a:srgbClr val="FFC000"/>
                </a:solidFill>
                <a:latin typeface="Verdana" pitchFamily="34" charset="0"/>
              </a:rPr>
              <a:t>studiekeuzekind.nl</a:t>
            </a:r>
          </a:p>
          <a:p>
            <a:pPr marL="0" indent="0" eaLnBrk="1" hangingPunct="1">
              <a:lnSpc>
                <a:spcPct val="115000"/>
              </a:lnSpc>
              <a:buClr>
                <a:schemeClr val="tx1"/>
              </a:buClr>
              <a:buNone/>
            </a:pPr>
            <a:r>
              <a:rPr lang="nl-NL" sz="2800" u="sng" dirty="0">
                <a:solidFill>
                  <a:srgbClr val="FFC000"/>
                </a:solidFill>
                <a:latin typeface="Verdana" pitchFamily="34" charset="0"/>
              </a:rPr>
              <a:t>epnuffic.nl/tussenjaar</a:t>
            </a:r>
          </a:p>
          <a:p>
            <a:pPr marL="0" indent="0" eaLnBrk="1" hangingPunct="1">
              <a:lnSpc>
                <a:spcPct val="115000"/>
              </a:lnSpc>
              <a:buClr>
                <a:schemeClr val="tx1"/>
              </a:buClr>
              <a:buNone/>
            </a:pPr>
            <a:r>
              <a:rPr lang="nl-NL" sz="2800" u="sng" dirty="0">
                <a:solidFill>
                  <a:srgbClr val="FFC000"/>
                </a:solidFill>
                <a:latin typeface="Verdana" pitchFamily="34" charset="0"/>
              </a:rPr>
              <a:t>ef.nl</a:t>
            </a:r>
          </a:p>
          <a:p>
            <a:pPr marL="0" indent="0" eaLnBrk="1" hangingPunct="1">
              <a:lnSpc>
                <a:spcPct val="115000"/>
              </a:lnSpc>
              <a:buClr>
                <a:schemeClr val="tx1"/>
              </a:buClr>
              <a:buNone/>
            </a:pPr>
            <a:r>
              <a:rPr lang="nl-NL" sz="2800" u="sng" dirty="0">
                <a:solidFill>
                  <a:srgbClr val="FFC000"/>
                </a:solidFill>
                <a:latin typeface="Verdana" pitchFamily="34" charset="0"/>
              </a:rPr>
              <a:t>europass.nl</a:t>
            </a:r>
          </a:p>
          <a:p>
            <a:pPr marL="0" indent="0" eaLnBrk="1" hangingPunct="1">
              <a:lnSpc>
                <a:spcPct val="115000"/>
              </a:lnSpc>
              <a:buClr>
                <a:schemeClr val="tx1"/>
              </a:buClr>
              <a:buNone/>
            </a:pPr>
            <a:r>
              <a:rPr lang="nl-NL" sz="2800" u="sng" dirty="0">
                <a:solidFill>
                  <a:srgbClr val="FFC000"/>
                </a:solidFill>
                <a:latin typeface="Verdana" pitchFamily="34" charset="0"/>
              </a:rPr>
              <a:t>go-europe.nl/vrijwilligerswerk</a:t>
            </a:r>
          </a:p>
          <a:p>
            <a:pPr marL="0" indent="0" eaLnBrk="1" hangingPunct="1">
              <a:lnSpc>
                <a:spcPct val="115000"/>
              </a:lnSpc>
              <a:buClr>
                <a:schemeClr val="tx1"/>
              </a:buClr>
              <a:buNone/>
            </a:pPr>
            <a:endParaRPr lang="nl-NL" sz="2800" dirty="0">
              <a:solidFill>
                <a:srgbClr val="000099"/>
              </a:solidFill>
              <a:latin typeface="Verdana" pitchFamily="34" charset="0"/>
            </a:endParaRPr>
          </a:p>
          <a:p>
            <a:pPr marL="0" indent="0" eaLnBrk="1" hangingPunct="1">
              <a:lnSpc>
                <a:spcPct val="115000"/>
              </a:lnSpc>
              <a:buClr>
                <a:schemeClr val="tx1"/>
              </a:buClr>
              <a:buNone/>
            </a:pPr>
            <a:endParaRPr lang="nl-NL" sz="2800" dirty="0">
              <a:solidFill>
                <a:srgbClr val="00009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76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539552" y="620688"/>
            <a:ext cx="77724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nl-NL" sz="3600" b="1" dirty="0">
                <a:latin typeface="Verdana" pitchFamily="34" charset="0"/>
              </a:rPr>
              <a:t>Belangrijke datum !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539552" y="1772816"/>
            <a:ext cx="8134672" cy="4724400"/>
          </a:xfrm>
        </p:spPr>
        <p:txBody>
          <a:bodyPr/>
          <a:lstStyle/>
          <a:p>
            <a:pPr eaLnBrk="1" hangingPunct="1">
              <a:lnSpc>
                <a:spcPct val="115000"/>
              </a:lnSpc>
              <a:buClr>
                <a:schemeClr val="tx1"/>
              </a:buClr>
            </a:pPr>
            <a:r>
              <a:rPr lang="nl-NL" dirty="0">
                <a:latin typeface="Verdana" pitchFamily="34" charset="0"/>
              </a:rPr>
              <a:t>HBO: </a:t>
            </a:r>
          </a:p>
          <a:p>
            <a:pPr lvl="1" eaLnBrk="1" hangingPunct="1">
              <a:lnSpc>
                <a:spcPct val="115000"/>
              </a:lnSpc>
              <a:buClr>
                <a:schemeClr val="tx1"/>
              </a:buClr>
            </a:pPr>
            <a:r>
              <a:rPr lang="nl-NL" sz="3200" dirty="0">
                <a:latin typeface="Verdana" pitchFamily="34" charset="0"/>
              </a:rPr>
              <a:t>verplicht inschrijven v</a:t>
            </a:r>
            <a:r>
              <a:rPr lang="nl-NL" sz="3200" dirty="0">
                <a:latin typeface="Calibri"/>
                <a:cs typeface="Calibri"/>
              </a:rPr>
              <a:t>óó</a:t>
            </a:r>
            <a:r>
              <a:rPr lang="nl-NL" sz="3200" dirty="0">
                <a:latin typeface="Verdana" pitchFamily="34" charset="0"/>
              </a:rPr>
              <a:t>r 1 mei 2027</a:t>
            </a:r>
          </a:p>
          <a:p>
            <a:pPr lvl="1" eaLnBrk="1" hangingPunct="1">
              <a:lnSpc>
                <a:spcPct val="115000"/>
              </a:lnSpc>
              <a:buClr>
                <a:schemeClr val="tx1"/>
              </a:buClr>
            </a:pPr>
            <a:r>
              <a:rPr lang="nl-NL" sz="3200" dirty="0">
                <a:latin typeface="Verdana" pitchFamily="34" charset="0"/>
              </a:rPr>
              <a:t>opleidingen met NF v</a:t>
            </a:r>
            <a:r>
              <a:rPr lang="nl-NL" sz="3200" dirty="0">
                <a:latin typeface="Calibri"/>
                <a:cs typeface="Calibri"/>
              </a:rPr>
              <a:t>óó</a:t>
            </a:r>
            <a:r>
              <a:rPr lang="nl-NL" sz="3200" dirty="0">
                <a:latin typeface="Verdana" pitchFamily="34" charset="0"/>
              </a:rPr>
              <a:t>r 15 januari 2027</a:t>
            </a:r>
            <a:br>
              <a:rPr lang="nl-NL" sz="3200" dirty="0">
                <a:latin typeface="Verdana" pitchFamily="34" charset="0"/>
              </a:rPr>
            </a:br>
            <a:endParaRPr lang="nl-NL" sz="3200" dirty="0">
              <a:latin typeface="Verdana" pitchFamily="34" charset="0"/>
            </a:endParaRPr>
          </a:p>
          <a:p>
            <a:pPr eaLnBrk="1" hangingPunct="1">
              <a:lnSpc>
                <a:spcPct val="115000"/>
              </a:lnSpc>
              <a:buClr>
                <a:schemeClr val="tx1"/>
              </a:buClr>
            </a:pPr>
            <a:endParaRPr lang="nl-NL" sz="2800" dirty="0">
              <a:solidFill>
                <a:srgbClr val="000099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29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617538"/>
            <a:ext cx="8692455" cy="1311264"/>
          </a:xfrm>
        </p:spPr>
        <p:txBody>
          <a:bodyPr>
            <a:normAutofit/>
          </a:bodyPr>
          <a:lstStyle/>
          <a:p>
            <a:r>
              <a:rPr lang="nl-NL" sz="3600" b="1" dirty="0">
                <a:latin typeface="Verdana" pitchFamily="34" charset="0"/>
              </a:rPr>
              <a:t>Samenvatting straks studeren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27584" y="1916832"/>
            <a:ext cx="7772400" cy="4114800"/>
          </a:xfrm>
        </p:spPr>
        <p:txBody>
          <a:bodyPr/>
          <a:lstStyle/>
          <a:p>
            <a:endParaRPr lang="nl-NL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dirty="0"/>
              <a:t>Kies tijdig een studie uit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dirty="0"/>
              <a:t>Zoek uit welk selectiesysteem daarbij hoort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dirty="0"/>
              <a:t>Zoek de aanmelddatum op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nl-NL" dirty="0"/>
              <a:t>Onderneem vervolgens actie!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617538"/>
            <a:ext cx="8620447" cy="1143000"/>
          </a:xfrm>
        </p:spPr>
        <p:txBody>
          <a:bodyPr>
            <a:noAutofit/>
          </a:bodyPr>
          <a:lstStyle/>
          <a:p>
            <a:r>
              <a:rPr lang="nl-NL" sz="3600" b="1" dirty="0">
                <a:latin typeface="Verdana" pitchFamily="34" charset="0"/>
              </a:rPr>
              <a:t>Meeloopdagen en </a:t>
            </a:r>
            <a:r>
              <a:rPr lang="nl-NL" sz="3600" b="1" dirty="0" err="1">
                <a:latin typeface="Verdana" pitchFamily="34" charset="0"/>
              </a:rPr>
              <a:t>proefstuderen</a:t>
            </a:r>
            <a:endParaRPr lang="nl-NL" sz="3600" b="1" dirty="0">
              <a:latin typeface="Verdana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7504" y="1844824"/>
            <a:ext cx="8928992" cy="4114800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nl-NL" sz="2800" dirty="0" err="1">
                <a:cs typeface="Arial"/>
              </a:rPr>
              <a:t>Meeloopdag</a:t>
            </a:r>
            <a:r>
              <a:rPr lang="nl-NL" sz="2800" dirty="0">
                <a:cs typeface="Arial"/>
              </a:rPr>
              <a:t>: uw kind loopt mee aan de hand van een eerstejaars student, wat heel zinvol is.</a:t>
            </a:r>
          </a:p>
          <a:p>
            <a:pPr>
              <a:buClr>
                <a:schemeClr val="tx1"/>
              </a:buClr>
            </a:pPr>
            <a:endParaRPr lang="en-US" dirty="0"/>
          </a:p>
          <a:p>
            <a:pPr>
              <a:buClr>
                <a:schemeClr val="tx1"/>
              </a:buClr>
            </a:pPr>
            <a:r>
              <a:rPr lang="nl-NL" sz="2800" dirty="0" err="1">
                <a:cs typeface="Arial"/>
              </a:rPr>
              <a:t>Proefstuderen</a:t>
            </a:r>
            <a:r>
              <a:rPr lang="nl-NL" sz="2800" dirty="0">
                <a:cs typeface="Arial"/>
              </a:rPr>
              <a:t>: wordt verschillend ingevuld (te denken valt aan werkcolleges, hoorcolleges en practica volgen).</a:t>
            </a:r>
          </a:p>
          <a:p>
            <a:pPr>
              <a:buClr>
                <a:schemeClr val="tx1"/>
              </a:buClr>
            </a:pPr>
            <a:endParaRPr lang="nl-NL" sz="2800" dirty="0">
              <a:cs typeface="Arial"/>
            </a:endParaRPr>
          </a:p>
          <a:p>
            <a:pPr>
              <a:buClr>
                <a:schemeClr val="tx1"/>
              </a:buClr>
            </a:pPr>
            <a:r>
              <a:rPr lang="nl-NL" sz="2800" dirty="0">
                <a:cs typeface="Arial"/>
              </a:rPr>
              <a:t>Open dagen bezoeken: warm aanbevolen.</a:t>
            </a:r>
          </a:p>
        </p:txBody>
      </p:sp>
    </p:spTree>
    <p:extLst>
      <p:ext uri="{BB962C8B-B14F-4D97-AF65-F5344CB8AC3E}">
        <p14:creationId xmlns:p14="http://schemas.microsoft.com/office/powerpoint/2010/main" val="347772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/>
          <p:cNvSpPr txBox="1">
            <a:spLocks noChangeArrowheads="1"/>
          </p:cNvSpPr>
          <p:nvPr/>
        </p:nvSpPr>
        <p:spPr bwMode="auto">
          <a:xfrm>
            <a:off x="818767" y="1988841"/>
            <a:ext cx="7450373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l-NL" dirty="0"/>
              <a:t>U kunt mij bereiken via:</a:t>
            </a:r>
          </a:p>
          <a:p>
            <a:pPr algn="ctr"/>
            <a:endParaRPr lang="nl-NL" dirty="0"/>
          </a:p>
          <a:p>
            <a:pPr algn="ctr"/>
            <a:r>
              <a:rPr lang="nl-NL" dirty="0">
                <a:solidFill>
                  <a:srgbClr val="FFC000"/>
                </a:solidFill>
              </a:rPr>
              <a:t>j.vanderbunt@denassau.nl</a:t>
            </a:r>
            <a:r>
              <a:rPr lang="nl-NL" dirty="0"/>
              <a:t> of</a:t>
            </a:r>
          </a:p>
          <a:p>
            <a:pPr algn="ctr">
              <a:buFont typeface="Arial" charset="0"/>
              <a:buChar char="•"/>
            </a:pPr>
            <a:endParaRPr lang="nl-NL" dirty="0"/>
          </a:p>
          <a:p>
            <a:pPr algn="ctr"/>
            <a:r>
              <a:rPr lang="nl-NL" dirty="0"/>
              <a:t>telefonisch door laten verbinden via het secretariaat</a:t>
            </a:r>
          </a:p>
          <a:p>
            <a:pPr algn="ctr">
              <a:buFont typeface="Arial" charset="0"/>
              <a:buChar char="•"/>
            </a:pPr>
            <a:endParaRPr lang="nl-NL" dirty="0"/>
          </a:p>
          <a:p>
            <a:pPr algn="ctr"/>
            <a:r>
              <a:rPr lang="nl-NL" dirty="0"/>
              <a:t>Dank voor uw aandacht.</a:t>
            </a:r>
            <a:br>
              <a:rPr lang="nl-NL" dirty="0"/>
            </a:br>
            <a:br>
              <a:rPr lang="nl-NL" dirty="0"/>
            </a:br>
            <a:endParaRPr lang="nl-NL" dirty="0"/>
          </a:p>
          <a:p>
            <a:pPr algn="ctr"/>
            <a:endParaRPr lang="nl-NL" dirty="0"/>
          </a:p>
          <a:p>
            <a:pPr algn="ctr"/>
            <a:r>
              <a:rPr lang="nl-NL" dirty="0"/>
              <a:t>Drs. J.M.S. van der Bunt, decaan havo</a:t>
            </a:r>
          </a:p>
          <a:p>
            <a:pPr algn="ctr">
              <a:buFont typeface="Arial" charset="0"/>
              <a:buChar char="•"/>
            </a:pPr>
            <a:endParaRPr lang="nl-NL" dirty="0"/>
          </a:p>
          <a:p>
            <a:pPr algn="ctr">
              <a:buFont typeface="Arial" charset="0"/>
              <a:buChar char="•"/>
            </a:pPr>
            <a:endParaRPr lang="nl-NL" dirty="0"/>
          </a:p>
        </p:txBody>
      </p:sp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2195513" y="836613"/>
            <a:ext cx="50403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36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Vragen ?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2564904"/>
            <a:ext cx="71160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latin typeface="Lucida Handwriting" panose="03010101010101010101" pitchFamily="66" charset="0"/>
              </a:rPr>
              <a:t>The best is yet to come</a:t>
            </a:r>
          </a:p>
        </p:txBody>
      </p:sp>
    </p:spTree>
    <p:extLst>
      <p:ext uri="{BB962C8B-B14F-4D97-AF65-F5344CB8AC3E}">
        <p14:creationId xmlns:p14="http://schemas.microsoft.com/office/powerpoint/2010/main" val="230547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engsels">
  <a:themeElements>
    <a:clrScheme name="Mengsels 1">
      <a:dk1>
        <a:srgbClr val="969696"/>
      </a:dk1>
      <a:lt1>
        <a:srgbClr val="FFFFFF"/>
      </a:lt1>
      <a:dk2>
        <a:srgbClr val="000000"/>
      </a:dk2>
      <a:lt2>
        <a:srgbClr val="DDDDDD"/>
      </a:lt2>
      <a:accent1>
        <a:srgbClr val="00E4A8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FD1"/>
      </a:accent5>
      <a:accent6>
        <a:srgbClr val="2D2DB9"/>
      </a:accent6>
      <a:hlink>
        <a:srgbClr val="FF5050"/>
      </a:hlink>
      <a:folHlink>
        <a:srgbClr val="FFCF0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l-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Mengsel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ngsel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ngsel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ngsel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ngsel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ngsel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ngsel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D4591569AB564C84088E0F7909DE72" ma:contentTypeVersion="8" ma:contentTypeDescription="Een nieuw document maken." ma:contentTypeScope="" ma:versionID="d9271213a60d786c0b9abf1968a9eba7">
  <xsd:schema xmlns:xsd="http://www.w3.org/2001/XMLSchema" xmlns:xs="http://www.w3.org/2001/XMLSchema" xmlns:p="http://schemas.microsoft.com/office/2006/metadata/properties" xmlns:ns3="ed2d531c-0f30-4f80-8401-8384e1f2c3a8" xmlns:ns4="6b2fe91b-c1b4-4a01-876c-935c0f2ac443" targetNamespace="http://schemas.microsoft.com/office/2006/metadata/properties" ma:root="true" ma:fieldsID="184b01790b819876bc49bc8d068039c5" ns3:_="" ns4:_="">
    <xsd:import namespace="ed2d531c-0f30-4f80-8401-8384e1f2c3a8"/>
    <xsd:import namespace="6b2fe91b-c1b4-4a01-876c-935c0f2ac44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2d531c-0f30-4f80-8401-8384e1f2c3a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int-hash delen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fe91b-c1b4-4a01-876c-935c0f2ac4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24FFB5-35AB-46D6-9CD4-06CC824E4A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2d531c-0f30-4f80-8401-8384e1f2c3a8"/>
    <ds:schemaRef ds:uri="6b2fe91b-c1b4-4a01-876c-935c0f2ac4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13DAC8-C84F-4635-AA00-3217D0AB8CE0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b2fe91b-c1b4-4a01-876c-935c0f2ac443"/>
    <ds:schemaRef ds:uri="ed2d531c-0f30-4f80-8401-8384e1f2c3a8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3E8254C-FE02-416F-A29F-51A8484B7ED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673</Words>
  <Application>Microsoft Office PowerPoint</Application>
  <PresentationFormat>Diavoorstelling (4:3)</PresentationFormat>
  <Paragraphs>123</Paragraphs>
  <Slides>18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18</vt:i4>
      </vt:variant>
    </vt:vector>
  </HeadingPairs>
  <TitlesOfParts>
    <vt:vector size="27" baseType="lpstr">
      <vt:lpstr>Arial</vt:lpstr>
      <vt:lpstr>Calibri</vt:lpstr>
      <vt:lpstr>Lucida Handwriting</vt:lpstr>
      <vt:lpstr>Tahoma</vt:lpstr>
      <vt:lpstr>Verdana</vt:lpstr>
      <vt:lpstr>Verdana Ref</vt:lpstr>
      <vt:lpstr>Wingdings</vt:lpstr>
      <vt:lpstr>Mengsels</vt:lpstr>
      <vt:lpstr>Office Theme</vt:lpstr>
      <vt:lpstr>PowerPoint-presentatie</vt:lpstr>
      <vt:lpstr>PowerPoint-presentatie</vt:lpstr>
      <vt:lpstr>Wat zijn er veel mogelijkheden</vt:lpstr>
      <vt:lpstr>BaMa-structuur</vt:lpstr>
      <vt:lpstr>Geen centrale aanmelding  Deze lijst is niet uitputtend; er zijn meer studies met speciale selectiecriteria</vt:lpstr>
      <vt:lpstr>Aanmelding HBO</vt:lpstr>
      <vt:lpstr>Opleidingen zonder numerus fixus </vt:lpstr>
      <vt:lpstr>Opleidingen met numerus fixus </vt:lpstr>
      <vt:lpstr>De studiekeuzecheck</vt:lpstr>
      <vt:lpstr> Wat moet de aankomende student achtereenvolgens doen: </vt:lpstr>
      <vt:lpstr>Aanmelding MBO</vt:lpstr>
      <vt:lpstr>Alternatieven:</vt:lpstr>
      <vt:lpstr>Handige sites</vt:lpstr>
      <vt:lpstr>Belangrijke datum !</vt:lpstr>
      <vt:lpstr>Samenvatting straks studeren</vt:lpstr>
      <vt:lpstr>Meeloopdagen en proefstuderen</vt:lpstr>
      <vt:lpstr>PowerPoint-presentatie</vt:lpstr>
      <vt:lpstr>PowerPoint-presentatie</vt:lpstr>
    </vt:vector>
  </TitlesOfParts>
  <Company>De Nassau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BaMa-structuur</dc:title>
  <dc:creator>Systeembeheerder</dc:creator>
  <cp:lastModifiedBy>J. van der Bunt</cp:lastModifiedBy>
  <cp:revision>203</cp:revision>
  <dcterms:created xsi:type="dcterms:W3CDTF">2005-09-05T08:37:03Z</dcterms:created>
  <dcterms:modified xsi:type="dcterms:W3CDTF">2026-09-03T10:00:05Z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0x010100C8D4591569AB564C84088E0F7909DE72</vt:lpwstr>
  </property>
  <property fmtid="{D5CDD505-2E9C-101B-9397-08002B2CF9AE}" pid="3" name="MSIP_Label_d823db9b-5f96-4677-a6d7-5a1b1e88c706_Enabled">
    <vt:lpwstr>true</vt:lpwstr>
  </property>
  <property fmtid="{D5CDD505-2E9C-101B-9397-08002B2CF9AE}" pid="4" name="MSIP_Label_d823db9b-5f96-4677-a6d7-5a1b1e88c706_SetDate">
    <vt:lpwstr>2026-09-03T09:57:17Z</vt:lpwstr>
  </property>
  <property fmtid="{D5CDD505-2E9C-101B-9397-08002B2CF9AE}" pid="5" name="MSIP_Label_d823db9b-5f96-4677-a6d7-5a1b1e88c706_Method">
    <vt:lpwstr>Standard</vt:lpwstr>
  </property>
  <property fmtid="{D5CDD505-2E9C-101B-9397-08002B2CF9AE}" pid="6" name="MSIP_Label_d823db9b-5f96-4677-a6d7-5a1b1e88c706_Name">
    <vt:lpwstr>defa4170-0d19-0005-0003-bc88714345d2</vt:lpwstr>
  </property>
  <property fmtid="{D5CDD505-2E9C-101B-9397-08002B2CF9AE}" pid="7" name="MSIP_Label_d823db9b-5f96-4677-a6d7-5a1b1e88c706_SiteId">
    <vt:lpwstr>36ffeaee-1cde-43c8-956f-3ab909009159</vt:lpwstr>
  </property>
  <property fmtid="{D5CDD505-2E9C-101B-9397-08002B2CF9AE}" pid="8" name="MSIP_Label_d823db9b-5f96-4677-a6d7-5a1b1e88c706_ActionId">
    <vt:lpwstr>3bbd824e-9bb0-4233-9a8f-97a37c606493</vt:lpwstr>
  </property>
  <property fmtid="{D5CDD505-2E9C-101B-9397-08002B2CF9AE}" pid="9" name="MSIP_Label_d823db9b-5f96-4677-a6d7-5a1b1e88c706_ContentBits">
    <vt:lpwstr>0</vt:lpwstr>
  </property>
  <property fmtid="{D5CDD505-2E9C-101B-9397-08002B2CF9AE}" pid="10" name="MSIP_Label_d823db9b-5f96-4677-a6d7-5a1b1e88c706_Tag">
    <vt:lpwstr>10, 3, 0, 2</vt:lpwstr>
  </property>
</Properties>
</file>