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4" name="Shape 31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7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8" name="Rectangle 8"/>
          <p:cNvSpPr/>
          <p:nvPr/>
        </p:nvSpPr>
        <p:spPr>
          <a:xfrm>
            <a:off x="449262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9" name="TextBox 9"/>
          <p:cNvSpPr txBox="1"/>
          <p:nvPr/>
        </p:nvSpPr>
        <p:spPr>
          <a:xfrm>
            <a:off x="441008" y="44449"/>
            <a:ext cx="379793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20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itelteks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2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3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Hoofdtekst - niveau éé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32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40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41" name="Rectangle 8"/>
          <p:cNvSpPr/>
          <p:nvPr/>
        </p:nvSpPr>
        <p:spPr>
          <a:xfrm>
            <a:off x="449262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42" name="TextBox 9"/>
          <p:cNvSpPr txBox="1"/>
          <p:nvPr/>
        </p:nvSpPr>
        <p:spPr>
          <a:xfrm>
            <a:off x="441008" y="44449"/>
            <a:ext cx="379793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43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Titelteks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Titeltekst</a:t>
            </a:r>
          </a:p>
        </p:txBody>
      </p:sp>
      <p:sp>
        <p:nvSpPr>
          <p:cNvPr id="45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6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54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55" name="Rectangle 8"/>
          <p:cNvSpPr/>
          <p:nvPr/>
        </p:nvSpPr>
        <p:spPr>
          <a:xfrm>
            <a:off x="449262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56" name="TextBox 9"/>
          <p:cNvSpPr txBox="1"/>
          <p:nvPr/>
        </p:nvSpPr>
        <p:spPr>
          <a:xfrm>
            <a:off x="441008" y="44449"/>
            <a:ext cx="379793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57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9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60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68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69" name="Rectangle 8"/>
          <p:cNvSpPr/>
          <p:nvPr/>
        </p:nvSpPr>
        <p:spPr>
          <a:xfrm>
            <a:off x="449262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70" name="TextBox 9"/>
          <p:cNvSpPr txBox="1"/>
          <p:nvPr/>
        </p:nvSpPr>
        <p:spPr>
          <a:xfrm>
            <a:off x="441008" y="44449"/>
            <a:ext cx="379793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71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73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74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7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83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84" name="Rectangle 8"/>
          <p:cNvSpPr/>
          <p:nvPr/>
        </p:nvSpPr>
        <p:spPr>
          <a:xfrm>
            <a:off x="449262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85" name="TextBox 9"/>
          <p:cNvSpPr txBox="1"/>
          <p:nvPr/>
        </p:nvSpPr>
        <p:spPr>
          <a:xfrm>
            <a:off x="441008" y="44449"/>
            <a:ext cx="379793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86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88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03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04" name="Rectangle 8"/>
          <p:cNvSpPr/>
          <p:nvPr/>
        </p:nvSpPr>
        <p:spPr>
          <a:xfrm>
            <a:off x="449262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05" name="TextBox 9"/>
          <p:cNvSpPr txBox="1"/>
          <p:nvPr/>
        </p:nvSpPr>
        <p:spPr>
          <a:xfrm>
            <a:off x="441008" y="44449"/>
            <a:ext cx="379793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106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Titelteks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Titeltekst</a:t>
            </a:r>
          </a:p>
        </p:txBody>
      </p:sp>
      <p:sp>
        <p:nvSpPr>
          <p:cNvPr id="108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09" name="Text Placeholder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110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18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19" name="Rectangle 8"/>
          <p:cNvSpPr/>
          <p:nvPr/>
        </p:nvSpPr>
        <p:spPr>
          <a:xfrm>
            <a:off x="449262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20" name="TextBox 9"/>
          <p:cNvSpPr txBox="1"/>
          <p:nvPr/>
        </p:nvSpPr>
        <p:spPr>
          <a:xfrm>
            <a:off x="441008" y="44449"/>
            <a:ext cx="379793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121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Titelteks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Titeltekst</a:t>
            </a:r>
          </a:p>
        </p:txBody>
      </p:sp>
      <p:sp>
        <p:nvSpPr>
          <p:cNvPr id="12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24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2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33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34" name="Rectangle 8"/>
          <p:cNvSpPr/>
          <p:nvPr/>
        </p:nvSpPr>
        <p:spPr>
          <a:xfrm>
            <a:off x="449262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35" name="TextBox 9"/>
          <p:cNvSpPr txBox="1"/>
          <p:nvPr/>
        </p:nvSpPr>
        <p:spPr>
          <a:xfrm>
            <a:off x="441008" y="44449"/>
            <a:ext cx="379793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136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45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46" name="Rectangle 8"/>
          <p:cNvSpPr/>
          <p:nvPr/>
        </p:nvSpPr>
        <p:spPr>
          <a:xfrm>
            <a:off x="449262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47" name="TextBox 9"/>
          <p:cNvSpPr txBox="1"/>
          <p:nvPr/>
        </p:nvSpPr>
        <p:spPr>
          <a:xfrm>
            <a:off x="441008" y="44449"/>
            <a:ext cx="379793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148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50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51" name="Rectangle 8"/>
          <p:cNvSpPr/>
          <p:nvPr/>
        </p:nvSpPr>
        <p:spPr>
          <a:xfrm>
            <a:off x="449262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52" name="TextBox 8"/>
          <p:cNvSpPr txBox="1"/>
          <p:nvPr/>
        </p:nvSpPr>
        <p:spPr>
          <a:xfrm>
            <a:off x="441008" y="44449"/>
            <a:ext cx="379793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5 HAVO </a:t>
            </a:r>
          </a:p>
        </p:txBody>
      </p:sp>
      <p:sp>
        <p:nvSpPr>
          <p:cNvPr id="153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61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62" name="Rectangle 8"/>
          <p:cNvSpPr/>
          <p:nvPr/>
        </p:nvSpPr>
        <p:spPr>
          <a:xfrm>
            <a:off x="449264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63" name="TextBox 9"/>
          <p:cNvSpPr txBox="1"/>
          <p:nvPr/>
        </p:nvSpPr>
        <p:spPr>
          <a:xfrm>
            <a:off x="441009" y="44449"/>
            <a:ext cx="3797936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164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Titelteks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6"/>
          </a:xfrm>
          <a:prstGeom prst="rect">
            <a:avLst/>
          </a:prstGeom>
        </p:spPr>
        <p:txBody>
          <a:bodyPr/>
          <a:lstStyle>
            <a:lvl1pPr defTabSz="685800">
              <a:defRPr sz="3300"/>
            </a:lvl1pPr>
          </a:lstStyle>
          <a:p>
            <a:r>
              <a:t>Titeltekst</a:t>
            </a:r>
          </a:p>
        </p:txBody>
      </p:sp>
      <p:sp>
        <p:nvSpPr>
          <p:cNvPr id="166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 defTabSz="685800">
              <a:spcBef>
                <a:spcPts val="5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342900" algn="ctr" defTabSz="685800">
              <a:spcBef>
                <a:spcPts val="5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685800" algn="ctr" defTabSz="685800">
              <a:spcBef>
                <a:spcPts val="5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028700" algn="ctr" defTabSz="685800">
              <a:spcBef>
                <a:spcPts val="5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371600" algn="ctr" defTabSz="685800">
              <a:spcBef>
                <a:spcPts val="5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67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8437329" y="6423343"/>
            <a:ext cx="249472" cy="23114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75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76" name="Rectangle 8"/>
          <p:cNvSpPr/>
          <p:nvPr/>
        </p:nvSpPr>
        <p:spPr>
          <a:xfrm>
            <a:off x="449264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77" name="TextBox 9"/>
          <p:cNvSpPr txBox="1"/>
          <p:nvPr/>
        </p:nvSpPr>
        <p:spPr>
          <a:xfrm>
            <a:off x="441009" y="44449"/>
            <a:ext cx="3797936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178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85800">
              <a:defRPr sz="3300"/>
            </a:lvl1pPr>
          </a:lstStyle>
          <a:p>
            <a:r>
              <a:t>Titeltekst</a:t>
            </a:r>
          </a:p>
        </p:txBody>
      </p:sp>
      <p:sp>
        <p:nvSpPr>
          <p:cNvPr id="180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4"/>
          </a:xfrm>
          <a:prstGeom prst="rect">
            <a:avLst/>
          </a:prstGeom>
        </p:spPr>
        <p:txBody>
          <a:bodyPr/>
          <a:lstStyle>
            <a:lvl1pPr marL="257175" indent="-257175" defTabSz="685800">
              <a:spcBef>
                <a:spcPts val="500"/>
              </a:spcBef>
              <a:defRPr sz="2400"/>
            </a:lvl1pPr>
            <a:lvl2pPr marL="587829" indent="-244929" defTabSz="685800">
              <a:spcBef>
                <a:spcPts val="500"/>
              </a:spcBef>
              <a:defRPr sz="2400"/>
            </a:lvl2pPr>
            <a:lvl3pPr marL="914400" indent="-228600" defTabSz="685800">
              <a:spcBef>
                <a:spcPts val="500"/>
              </a:spcBef>
              <a:defRPr sz="2400"/>
            </a:lvl3pPr>
            <a:lvl4pPr marL="1303019" indent="-274319" defTabSz="685800">
              <a:spcBef>
                <a:spcPts val="500"/>
              </a:spcBef>
              <a:defRPr sz="2400"/>
            </a:lvl4pPr>
            <a:lvl5pPr marL="1645920" indent="-274320" defTabSz="685800">
              <a:spcBef>
                <a:spcPts val="500"/>
              </a:spcBef>
              <a:defRPr sz="24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81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8437329" y="6423343"/>
            <a:ext cx="249472" cy="23114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89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90" name="Rectangle 8"/>
          <p:cNvSpPr/>
          <p:nvPr/>
        </p:nvSpPr>
        <p:spPr>
          <a:xfrm>
            <a:off x="449264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91" name="TextBox 9"/>
          <p:cNvSpPr txBox="1"/>
          <p:nvPr/>
        </p:nvSpPr>
        <p:spPr>
          <a:xfrm>
            <a:off x="441009" y="44449"/>
            <a:ext cx="3797936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192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Titeltekst"/>
          <p:cNvSpPr txBox="1">
            <a:spLocks noGrp="1"/>
          </p:cNvSpPr>
          <p:nvPr>
            <p:ph type="title"/>
          </p:nvPr>
        </p:nvSpPr>
        <p:spPr>
          <a:xfrm>
            <a:off x="722312" y="4406901"/>
            <a:ext cx="7772401" cy="1362076"/>
          </a:xfrm>
          <a:prstGeom prst="rect">
            <a:avLst/>
          </a:prstGeom>
        </p:spPr>
        <p:txBody>
          <a:bodyPr anchor="t"/>
          <a:lstStyle>
            <a:lvl1pPr algn="l" defTabSz="685800">
              <a:defRPr sz="3000" b="1" cap="all"/>
            </a:lvl1pPr>
          </a:lstStyle>
          <a:p>
            <a:r>
              <a:t>Titeltekst</a:t>
            </a:r>
          </a:p>
        </p:txBody>
      </p:sp>
      <p:sp>
        <p:nvSpPr>
          <p:cNvPr id="194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 defTabSz="685800">
              <a:spcBef>
                <a:spcPts val="300"/>
              </a:spcBef>
              <a:buSzTx/>
              <a:buFontTx/>
              <a:buNone/>
              <a:defRPr sz="1500">
                <a:solidFill>
                  <a:srgbClr val="888888"/>
                </a:solidFill>
              </a:defRPr>
            </a:lvl1pPr>
            <a:lvl2pPr marL="0" indent="342900" defTabSz="685800">
              <a:spcBef>
                <a:spcPts val="300"/>
              </a:spcBef>
              <a:buSzTx/>
              <a:buFontTx/>
              <a:buNone/>
              <a:defRPr sz="1500">
                <a:solidFill>
                  <a:srgbClr val="888888"/>
                </a:solidFill>
              </a:defRPr>
            </a:lvl2pPr>
            <a:lvl3pPr marL="0" indent="685800" defTabSz="685800">
              <a:spcBef>
                <a:spcPts val="300"/>
              </a:spcBef>
              <a:buSzTx/>
              <a:buFontTx/>
              <a:buNone/>
              <a:defRPr sz="1500">
                <a:solidFill>
                  <a:srgbClr val="888888"/>
                </a:solidFill>
              </a:defRPr>
            </a:lvl3pPr>
            <a:lvl4pPr marL="0" indent="1028700" defTabSz="685800">
              <a:spcBef>
                <a:spcPts val="300"/>
              </a:spcBef>
              <a:buSzTx/>
              <a:buFontTx/>
              <a:buNone/>
              <a:defRPr sz="1500">
                <a:solidFill>
                  <a:srgbClr val="888888"/>
                </a:solidFill>
              </a:defRPr>
            </a:lvl4pPr>
            <a:lvl5pPr marL="0" indent="1371600" defTabSz="685800">
              <a:spcBef>
                <a:spcPts val="300"/>
              </a:spcBef>
              <a:buSzTx/>
              <a:buFontTx/>
              <a:buNone/>
              <a:defRPr sz="1500">
                <a:solidFill>
                  <a:srgbClr val="888888"/>
                </a:solidFill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95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8437329" y="6423343"/>
            <a:ext cx="249472" cy="23114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203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04" name="Rectangle 8"/>
          <p:cNvSpPr/>
          <p:nvPr/>
        </p:nvSpPr>
        <p:spPr>
          <a:xfrm>
            <a:off x="449264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05" name="TextBox 9"/>
          <p:cNvSpPr txBox="1"/>
          <p:nvPr/>
        </p:nvSpPr>
        <p:spPr>
          <a:xfrm>
            <a:off x="441009" y="44449"/>
            <a:ext cx="3797936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206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85800">
              <a:defRPr sz="3300"/>
            </a:lvl1pPr>
          </a:lstStyle>
          <a:p>
            <a:r>
              <a:t>Titeltekst</a:t>
            </a:r>
          </a:p>
        </p:txBody>
      </p:sp>
      <p:sp>
        <p:nvSpPr>
          <p:cNvPr id="208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4"/>
          </a:xfrm>
          <a:prstGeom prst="rect">
            <a:avLst/>
          </a:prstGeom>
        </p:spPr>
        <p:txBody>
          <a:bodyPr/>
          <a:lstStyle>
            <a:lvl1pPr marL="257175" indent="-257175" defTabSz="685800">
              <a:spcBef>
                <a:spcPts val="500"/>
              </a:spcBef>
              <a:defRPr sz="2100"/>
            </a:lvl1pPr>
            <a:lvl2pPr marL="592931" indent="-250031" defTabSz="685800">
              <a:spcBef>
                <a:spcPts val="500"/>
              </a:spcBef>
              <a:defRPr sz="2100"/>
            </a:lvl2pPr>
            <a:lvl3pPr marL="925830" indent="-240030" defTabSz="685800">
              <a:spcBef>
                <a:spcPts val="500"/>
              </a:spcBef>
              <a:defRPr sz="2100"/>
            </a:lvl3pPr>
            <a:lvl4pPr marL="1305657" indent="-276957" defTabSz="685800">
              <a:spcBef>
                <a:spcPts val="500"/>
              </a:spcBef>
              <a:defRPr sz="2100"/>
            </a:lvl4pPr>
            <a:lvl5pPr marL="1648557" indent="-276957" defTabSz="685800">
              <a:spcBef>
                <a:spcPts val="500"/>
              </a:spcBef>
              <a:defRPr sz="21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09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8437329" y="6423343"/>
            <a:ext cx="249472" cy="23114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217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18" name="Rectangle 8"/>
          <p:cNvSpPr/>
          <p:nvPr/>
        </p:nvSpPr>
        <p:spPr>
          <a:xfrm>
            <a:off x="449264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19" name="TextBox 9"/>
          <p:cNvSpPr txBox="1"/>
          <p:nvPr/>
        </p:nvSpPr>
        <p:spPr>
          <a:xfrm>
            <a:off x="441009" y="44449"/>
            <a:ext cx="3797936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220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85800">
              <a:defRPr sz="3300"/>
            </a:lvl1pPr>
          </a:lstStyle>
          <a:p>
            <a:r>
              <a:t>Titeltekst</a:t>
            </a:r>
          </a:p>
        </p:txBody>
      </p:sp>
      <p:sp>
        <p:nvSpPr>
          <p:cNvPr id="222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 defTabSz="685800">
              <a:spcBef>
                <a:spcPts val="400"/>
              </a:spcBef>
              <a:buSzTx/>
              <a:buFontTx/>
              <a:buNone/>
              <a:defRPr sz="1800" b="1"/>
            </a:lvl1pPr>
            <a:lvl2pPr marL="0" indent="342900" defTabSz="685800">
              <a:spcBef>
                <a:spcPts val="400"/>
              </a:spcBef>
              <a:buSzTx/>
              <a:buFontTx/>
              <a:buNone/>
              <a:defRPr sz="1800" b="1"/>
            </a:lvl2pPr>
            <a:lvl3pPr marL="0" indent="685800" defTabSz="685800">
              <a:spcBef>
                <a:spcPts val="400"/>
              </a:spcBef>
              <a:buSzTx/>
              <a:buFontTx/>
              <a:buNone/>
              <a:defRPr sz="1800" b="1"/>
            </a:lvl3pPr>
            <a:lvl4pPr marL="0" indent="1028700" defTabSz="685800">
              <a:spcBef>
                <a:spcPts val="400"/>
              </a:spcBef>
              <a:buSzTx/>
              <a:buFontTx/>
              <a:buNone/>
              <a:defRPr sz="1800" b="1"/>
            </a:lvl4pPr>
            <a:lvl5pPr marL="0" indent="1371600" defTabSz="685800">
              <a:spcBef>
                <a:spcPts val="400"/>
              </a:spcBef>
              <a:buSzTx/>
              <a:buFontTx/>
              <a:buNone/>
              <a:defRPr sz="1800" b="1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2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6" y="1535112"/>
            <a:ext cx="4041776" cy="639763"/>
          </a:xfrm>
          <a:prstGeom prst="rect">
            <a:avLst/>
          </a:prstGeom>
        </p:spPr>
        <p:txBody>
          <a:bodyPr anchor="b"/>
          <a:lstStyle/>
          <a:p>
            <a:pPr marL="0" indent="0" defTabSz="685800">
              <a:spcBef>
                <a:spcPts val="400"/>
              </a:spcBef>
              <a:buSzTx/>
              <a:buFontTx/>
              <a:buNone/>
              <a:defRPr sz="1800" b="1"/>
            </a:pPr>
            <a:endParaRPr/>
          </a:p>
        </p:txBody>
      </p:sp>
      <p:sp>
        <p:nvSpPr>
          <p:cNvPr id="224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8437329" y="6423343"/>
            <a:ext cx="249472" cy="23114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232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33" name="Rectangle 8"/>
          <p:cNvSpPr/>
          <p:nvPr/>
        </p:nvSpPr>
        <p:spPr>
          <a:xfrm>
            <a:off x="449264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34" name="TextBox 9"/>
          <p:cNvSpPr txBox="1"/>
          <p:nvPr/>
        </p:nvSpPr>
        <p:spPr>
          <a:xfrm>
            <a:off x="441009" y="44449"/>
            <a:ext cx="3797936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235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85800">
              <a:defRPr sz="3300"/>
            </a:lvl1pPr>
          </a:lstStyle>
          <a:p>
            <a:r>
              <a:t>Titeltekst</a:t>
            </a:r>
          </a:p>
        </p:txBody>
      </p:sp>
      <p:sp>
        <p:nvSpPr>
          <p:cNvPr id="237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8437329" y="6423343"/>
            <a:ext cx="249472" cy="23114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245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46" name="Rectangle 8"/>
          <p:cNvSpPr/>
          <p:nvPr/>
        </p:nvSpPr>
        <p:spPr>
          <a:xfrm>
            <a:off x="449264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47" name="TextBox 9"/>
          <p:cNvSpPr txBox="1"/>
          <p:nvPr/>
        </p:nvSpPr>
        <p:spPr>
          <a:xfrm>
            <a:off x="441009" y="44449"/>
            <a:ext cx="3797936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248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8437329" y="6423343"/>
            <a:ext cx="249472" cy="231141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257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58" name="Rectangle 8"/>
          <p:cNvSpPr/>
          <p:nvPr/>
        </p:nvSpPr>
        <p:spPr>
          <a:xfrm>
            <a:off x="449264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59" name="TextBox 9"/>
          <p:cNvSpPr txBox="1"/>
          <p:nvPr/>
        </p:nvSpPr>
        <p:spPr>
          <a:xfrm>
            <a:off x="441009" y="44449"/>
            <a:ext cx="3797936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260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261" name="Titelteks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 defTabSz="685800">
              <a:defRPr sz="1500" b="1"/>
            </a:lvl1pPr>
          </a:lstStyle>
          <a:p>
            <a:r>
              <a:t>Titeltekst</a:t>
            </a:r>
          </a:p>
        </p:txBody>
      </p:sp>
      <p:sp>
        <p:nvSpPr>
          <p:cNvPr id="262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4"/>
          </a:xfrm>
          <a:prstGeom prst="rect">
            <a:avLst/>
          </a:prstGeom>
        </p:spPr>
        <p:txBody>
          <a:bodyPr/>
          <a:lstStyle>
            <a:lvl1pPr marL="257175" indent="-257175" defTabSz="685800">
              <a:spcBef>
                <a:spcPts val="500"/>
              </a:spcBef>
              <a:defRPr sz="2400"/>
            </a:lvl1pPr>
            <a:lvl2pPr marL="587829" indent="-244929" defTabSz="685800">
              <a:spcBef>
                <a:spcPts val="500"/>
              </a:spcBef>
              <a:defRPr sz="2400"/>
            </a:lvl2pPr>
            <a:lvl3pPr marL="914400" indent="-228600" defTabSz="685800">
              <a:spcBef>
                <a:spcPts val="500"/>
              </a:spcBef>
              <a:defRPr sz="2400"/>
            </a:lvl3pPr>
            <a:lvl4pPr marL="1303019" indent="-274319" defTabSz="685800">
              <a:spcBef>
                <a:spcPts val="500"/>
              </a:spcBef>
              <a:defRPr sz="2400"/>
            </a:lvl4pPr>
            <a:lvl5pPr marL="1645920" indent="-274320" defTabSz="685800">
              <a:spcBef>
                <a:spcPts val="500"/>
              </a:spcBef>
              <a:defRPr sz="24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63" name="Text Placeholder 3"/>
          <p:cNvSpPr>
            <a:spLocks noGrp="1"/>
          </p:cNvSpPr>
          <p:nvPr>
            <p:ph type="body" sz="half" idx="21"/>
          </p:nvPr>
        </p:nvSpPr>
        <p:spPr>
          <a:xfrm>
            <a:off x="457199" y="1435101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 defTabSz="685800">
              <a:spcBef>
                <a:spcPts val="200"/>
              </a:spcBef>
              <a:buSzTx/>
              <a:buFontTx/>
              <a:buNone/>
              <a:defRPr sz="1000"/>
            </a:pPr>
            <a:endParaRPr/>
          </a:p>
        </p:txBody>
      </p:sp>
      <p:sp>
        <p:nvSpPr>
          <p:cNvPr id="264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8437329" y="6423343"/>
            <a:ext cx="249472" cy="23114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272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73" name="Rectangle 8"/>
          <p:cNvSpPr/>
          <p:nvPr/>
        </p:nvSpPr>
        <p:spPr>
          <a:xfrm>
            <a:off x="449264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74" name="TextBox 9"/>
          <p:cNvSpPr txBox="1"/>
          <p:nvPr/>
        </p:nvSpPr>
        <p:spPr>
          <a:xfrm>
            <a:off x="441009" y="44449"/>
            <a:ext cx="3797936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275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Titelteks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 defTabSz="685800">
              <a:defRPr sz="1500" b="1"/>
            </a:lvl1pPr>
          </a:lstStyle>
          <a:p>
            <a:r>
              <a:t>Titeltekst</a:t>
            </a:r>
          </a:p>
        </p:txBody>
      </p:sp>
      <p:sp>
        <p:nvSpPr>
          <p:cNvPr id="277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78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 defTabSz="685800">
              <a:spcBef>
                <a:spcPts val="200"/>
              </a:spcBef>
              <a:buSzTx/>
              <a:buFontTx/>
              <a:buNone/>
              <a:defRPr sz="1000"/>
            </a:lvl1pPr>
            <a:lvl2pPr marL="0" indent="342900" defTabSz="685800">
              <a:spcBef>
                <a:spcPts val="200"/>
              </a:spcBef>
              <a:buSzTx/>
              <a:buFontTx/>
              <a:buNone/>
              <a:defRPr sz="1000"/>
            </a:lvl2pPr>
            <a:lvl3pPr marL="0" indent="685800" defTabSz="685800">
              <a:spcBef>
                <a:spcPts val="200"/>
              </a:spcBef>
              <a:buSzTx/>
              <a:buFontTx/>
              <a:buNone/>
              <a:defRPr sz="1000"/>
            </a:lvl3pPr>
            <a:lvl4pPr marL="0" indent="1028700" defTabSz="685800">
              <a:spcBef>
                <a:spcPts val="200"/>
              </a:spcBef>
              <a:buSzTx/>
              <a:buFontTx/>
              <a:buNone/>
              <a:defRPr sz="1000"/>
            </a:lvl4pPr>
            <a:lvl5pPr marL="0" indent="1371600" defTabSz="685800">
              <a:spcBef>
                <a:spcPts val="200"/>
              </a:spcBef>
              <a:buSzTx/>
              <a:buFontTx/>
              <a:buNone/>
              <a:defRPr sz="10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79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8437329" y="6423343"/>
            <a:ext cx="249472" cy="23114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287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88" name="Rectangle 8"/>
          <p:cNvSpPr/>
          <p:nvPr/>
        </p:nvSpPr>
        <p:spPr>
          <a:xfrm>
            <a:off x="449264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289" name="TextBox 9"/>
          <p:cNvSpPr txBox="1"/>
          <p:nvPr/>
        </p:nvSpPr>
        <p:spPr>
          <a:xfrm>
            <a:off x="441009" y="44449"/>
            <a:ext cx="3797936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290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291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8437329" y="6423343"/>
            <a:ext cx="249472" cy="23114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299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300" name="Rectangle 8"/>
          <p:cNvSpPr/>
          <p:nvPr/>
        </p:nvSpPr>
        <p:spPr>
          <a:xfrm>
            <a:off x="449264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301" name="TextBox 9"/>
          <p:cNvSpPr txBox="1"/>
          <p:nvPr/>
        </p:nvSpPr>
        <p:spPr>
          <a:xfrm>
            <a:off x="441009" y="44449"/>
            <a:ext cx="3797936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302" name="Afbeelding 10" descr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303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04" name="Rectangle 8"/>
          <p:cNvSpPr/>
          <p:nvPr/>
        </p:nvSpPr>
        <p:spPr>
          <a:xfrm>
            <a:off x="442914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305" name="Rectangle 8"/>
          <p:cNvSpPr/>
          <p:nvPr/>
        </p:nvSpPr>
        <p:spPr>
          <a:xfrm>
            <a:off x="449264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3700"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306" name="TextBox 8"/>
          <p:cNvSpPr txBox="1"/>
          <p:nvPr/>
        </p:nvSpPr>
        <p:spPr>
          <a:xfrm>
            <a:off x="441009" y="44449"/>
            <a:ext cx="3797936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5 HAVO </a:t>
            </a:r>
          </a:p>
        </p:txBody>
      </p:sp>
      <p:sp>
        <p:nvSpPr>
          <p:cNvPr id="307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8437329" y="6423343"/>
            <a:ext cx="249472" cy="231141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0">
                <a:srgbClr val="EEECE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" name="Rectangle 8"/>
          <p:cNvSpPr/>
          <p:nvPr/>
        </p:nvSpPr>
        <p:spPr>
          <a:xfrm>
            <a:off x="442912" y="1781175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4" name="Rectangle 8"/>
          <p:cNvSpPr/>
          <p:nvPr/>
        </p:nvSpPr>
        <p:spPr>
          <a:xfrm>
            <a:off x="449262" y="444500"/>
            <a:ext cx="8226426" cy="31750"/>
          </a:xfrm>
          <a:prstGeom prst="rect">
            <a:avLst/>
          </a:prstGeom>
          <a:gradFill>
            <a:gsLst>
              <a:gs pos="52000">
                <a:srgbClr val="FFC000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1F497D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5" name="TextBox 9"/>
          <p:cNvSpPr txBox="1"/>
          <p:nvPr/>
        </p:nvSpPr>
        <p:spPr>
          <a:xfrm>
            <a:off x="441008" y="44449"/>
            <a:ext cx="379793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 i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Voorlichting 3 havo</a:t>
            </a:r>
          </a:p>
        </p:txBody>
      </p:sp>
      <p:pic>
        <p:nvPicPr>
          <p:cNvPr id="6" name="Afbeelding 10" descr="Afbeelding 1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24328" y="56705"/>
            <a:ext cx="1430463" cy="42633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elteks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8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9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8388885" y="6397942"/>
            <a:ext cx="297916" cy="2819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bt@denassau.nl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Rectangle 2"/>
          <p:cNvSpPr txBox="1"/>
          <p:nvPr/>
        </p:nvSpPr>
        <p:spPr>
          <a:xfrm>
            <a:off x="513264" y="2060848"/>
            <a:ext cx="7867465" cy="3806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45000"/>
              </a:lnSpc>
              <a:spcBef>
                <a:spcPts val="2100"/>
              </a:spcBef>
              <a:defRPr sz="3600" b="1">
                <a:solidFill>
                  <a:srgbClr val="008AA5"/>
                </a:solidFill>
                <a:latin typeface="&amp;quot"/>
                <a:ea typeface="&amp;quot"/>
                <a:cs typeface="&amp;quot"/>
                <a:sym typeface="&amp;quot"/>
              </a:defRPr>
            </a:pPr>
            <a:r>
              <a:t>Wie niet weet wat ie wil,</a:t>
            </a:r>
            <a:endParaRPr>
              <a:solidFill>
                <a:srgbClr val="1F497D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ctr">
              <a:lnSpc>
                <a:spcPct val="145000"/>
              </a:lnSpc>
              <a:spcBef>
                <a:spcPts val="2100"/>
              </a:spcBef>
              <a:defRPr sz="3600" b="1">
                <a:solidFill>
                  <a:srgbClr val="008AA5"/>
                </a:solidFill>
                <a:latin typeface="&amp;quot"/>
                <a:ea typeface="&amp;quot"/>
                <a:cs typeface="&amp;quot"/>
                <a:sym typeface="&amp;quot"/>
              </a:defRPr>
            </a:pPr>
            <a:r>
              <a:t>kan altijd nog alle kanten op</a:t>
            </a:r>
            <a:endParaRPr>
              <a:solidFill>
                <a:srgbClr val="1F497D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ctr">
              <a:lnSpc>
                <a:spcPct val="145000"/>
              </a:lnSpc>
              <a:spcBef>
                <a:spcPts val="1900"/>
              </a:spcBef>
              <a:defRPr sz="3600" b="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>
              <a:solidFill>
                <a:srgbClr val="1F497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Rectangle 2"/>
          <p:cNvSpPr txBox="1"/>
          <p:nvPr/>
        </p:nvSpPr>
        <p:spPr>
          <a:xfrm>
            <a:off x="763269" y="2209799"/>
            <a:ext cx="7192012" cy="2221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45000"/>
              </a:lnSpc>
              <a:spcBef>
                <a:spcPts val="2100"/>
              </a:spcBef>
              <a:defRPr sz="3600" b="1">
                <a:solidFill>
                  <a:srgbClr val="008AA5"/>
                </a:solidFill>
                <a:latin typeface="&amp;quot"/>
                <a:ea typeface="&amp;quot"/>
                <a:cs typeface="&amp;quot"/>
                <a:sym typeface="&amp;quot"/>
              </a:defRPr>
            </a:pPr>
            <a:r>
              <a:t>Profielkeuze en vervolgonderwijs </a:t>
            </a:r>
            <a:br/>
            <a:r>
              <a:t>havo 3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Wat zijn er veel mogelijkheden</a:t>
            </a:r>
          </a:p>
        </p:txBody>
      </p:sp>
      <p:pic>
        <p:nvPicPr>
          <p:cNvPr id="321" name="Afbeelding 1" descr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169" y="1600200"/>
            <a:ext cx="6465662" cy="45259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Schermafbeelding 2026-09-09 om 10.16.15.png" descr="Schermafbeelding 2026-09-09 om 10.16.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75" y="1437688"/>
            <a:ext cx="9144001" cy="44858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Titel 1"/>
          <p:cNvSpPr txBox="1">
            <a:spLocks noGrp="1"/>
          </p:cNvSpPr>
          <p:nvPr>
            <p:ph type="title"/>
          </p:nvPr>
        </p:nvSpPr>
        <p:spPr>
          <a:xfrm>
            <a:off x="395536" y="476672"/>
            <a:ext cx="8229601" cy="1143001"/>
          </a:xfrm>
          <a:prstGeom prst="rect">
            <a:avLst/>
          </a:prstGeom>
        </p:spPr>
        <p:txBody>
          <a:bodyPr/>
          <a:lstStyle/>
          <a:p>
            <a:r>
              <a:t>Invoering Vernieuwde Tweede Fase</a:t>
            </a:r>
          </a:p>
        </p:txBody>
      </p:sp>
      <p:sp>
        <p:nvSpPr>
          <p:cNvPr id="328" name="Tijdelijke aanduiding voor inhoud 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/>
          </a:p>
          <a:p>
            <a:r>
              <a:t>Aansluiting havo – HBO</a:t>
            </a:r>
          </a:p>
          <a:p>
            <a:r>
              <a:t>Inspelen op nieuwe maatschappelijke ontwikkelingen</a:t>
            </a:r>
          </a:p>
          <a:p>
            <a:r>
              <a:t>Waardering niet alleen voor de theoretische kennis; ook vaardigheden zijn van belang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Rectangle 1026"/>
          <p:cNvSpPr txBox="1">
            <a:spLocks noGrp="1"/>
          </p:cNvSpPr>
          <p:nvPr>
            <p:ph type="title"/>
          </p:nvPr>
        </p:nvSpPr>
        <p:spPr>
          <a:xfrm>
            <a:off x="467543" y="692695"/>
            <a:ext cx="7793040" cy="677865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De praktijk</a:t>
            </a:r>
          </a:p>
        </p:txBody>
      </p:sp>
      <p:sp>
        <p:nvSpPr>
          <p:cNvPr id="331" name="Rectangle 1027"/>
          <p:cNvSpPr txBox="1">
            <a:spLocks noGrp="1"/>
          </p:cNvSpPr>
          <p:nvPr>
            <p:ph type="body" idx="1"/>
          </p:nvPr>
        </p:nvSpPr>
        <p:spPr>
          <a:xfrm>
            <a:off x="1828799" y="2057400"/>
            <a:ext cx="6361115" cy="4114800"/>
          </a:xfrm>
          <a:prstGeom prst="rect">
            <a:avLst/>
          </a:prstGeom>
        </p:spPr>
        <p:txBody>
          <a:bodyPr/>
          <a:lstStyle/>
          <a:p>
            <a:pPr>
              <a:buSzTx/>
              <a:buNone/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		Profielen</a:t>
            </a:r>
          </a:p>
          <a:p>
            <a:pPr algn="ctr">
              <a:buSzTx/>
              <a:buNone/>
              <a:defRPr>
                <a:solidFill>
                  <a:srgbClr val="800080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  <a:p>
            <a:pPr>
              <a:buFontTx/>
              <a:buChar char="❑"/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Cultuur en Maatschappij</a:t>
            </a:r>
          </a:p>
          <a:p>
            <a:pPr>
              <a:buFontTx/>
              <a:buChar char="❑"/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Economie en Maatschappij</a:t>
            </a:r>
          </a:p>
          <a:p>
            <a:pPr>
              <a:buFontTx/>
              <a:buChar char="❑"/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Natuur en Gezondheid</a:t>
            </a:r>
          </a:p>
          <a:p>
            <a:pPr>
              <a:buFontTx/>
              <a:buChar char="❑"/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Natuur en Techniek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" grpId="1" build="p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Rectangle 2"/>
          <p:cNvSpPr txBox="1">
            <a:spLocks noGrp="1"/>
          </p:cNvSpPr>
          <p:nvPr>
            <p:ph type="title"/>
          </p:nvPr>
        </p:nvSpPr>
        <p:spPr>
          <a:xfrm>
            <a:off x="755575" y="764703"/>
            <a:ext cx="7392990" cy="60166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Inhoud profielen</a:t>
            </a:r>
          </a:p>
        </p:txBody>
      </p:sp>
      <p:pic>
        <p:nvPicPr>
          <p:cNvPr id="334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438" y="1844675"/>
            <a:ext cx="4333876" cy="43338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Rectangle 2"/>
          <p:cNvSpPr txBox="1">
            <a:spLocks noGrp="1"/>
          </p:cNvSpPr>
          <p:nvPr>
            <p:ph type="title"/>
          </p:nvPr>
        </p:nvSpPr>
        <p:spPr>
          <a:xfrm>
            <a:off x="971599" y="476672"/>
            <a:ext cx="7308851" cy="1143001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Gemeenschappelijk deel</a:t>
            </a:r>
          </a:p>
        </p:txBody>
      </p:sp>
      <p:sp>
        <p:nvSpPr>
          <p:cNvPr id="337" name="Rectangle 3"/>
          <p:cNvSpPr txBox="1">
            <a:spLocks noGrp="1"/>
          </p:cNvSpPr>
          <p:nvPr>
            <p:ph type="body" idx="1"/>
          </p:nvPr>
        </p:nvSpPr>
        <p:spPr>
          <a:xfrm>
            <a:off x="683567" y="2132285"/>
            <a:ext cx="7776866" cy="3697288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08000"/>
              </a:lnSpc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Nederlands</a:t>
            </a:r>
          </a:p>
          <a:p>
            <a:pPr marL="342900" indent="-342900">
              <a:lnSpc>
                <a:spcPct val="108000"/>
              </a:lnSpc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Engels</a:t>
            </a:r>
          </a:p>
          <a:p>
            <a:pPr marL="342900" indent="-342900">
              <a:lnSpc>
                <a:spcPct val="108000"/>
              </a:lnSpc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Maatschappijleer</a:t>
            </a:r>
          </a:p>
          <a:p>
            <a:pPr marL="342900" indent="-342900">
              <a:lnSpc>
                <a:spcPct val="108000"/>
              </a:lnSpc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Culturele en kunstzinnige vorming</a:t>
            </a:r>
          </a:p>
          <a:p>
            <a:pPr marL="342900" indent="-342900">
              <a:lnSpc>
                <a:spcPct val="108000"/>
              </a:lnSpc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Levensbeschouwing</a:t>
            </a:r>
          </a:p>
          <a:p>
            <a:pPr marL="342900" indent="-342900">
              <a:lnSpc>
                <a:spcPct val="108000"/>
              </a:lnSpc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Praktijkgerichte component</a:t>
            </a:r>
          </a:p>
          <a:p>
            <a:pPr marL="342900" indent="-342900">
              <a:lnSpc>
                <a:spcPct val="108000"/>
              </a:lnSpc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Lichamelijke opvoeding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Rectangle 2"/>
          <p:cNvSpPr txBox="1">
            <a:spLocks noGrp="1"/>
          </p:cNvSpPr>
          <p:nvPr>
            <p:ph type="title"/>
          </p:nvPr>
        </p:nvSpPr>
        <p:spPr>
          <a:xfrm>
            <a:off x="1259632" y="836711"/>
            <a:ext cx="6545263" cy="60166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Cultuur en Maatschappij</a:t>
            </a:r>
          </a:p>
        </p:txBody>
      </p:sp>
      <p:sp>
        <p:nvSpPr>
          <p:cNvPr id="340" name="Rectangle 3"/>
          <p:cNvSpPr txBox="1">
            <a:spLocks noGrp="1"/>
          </p:cNvSpPr>
          <p:nvPr>
            <p:ph type="body" idx="1"/>
          </p:nvPr>
        </p:nvSpPr>
        <p:spPr>
          <a:xfrm>
            <a:off x="684211" y="2133600"/>
            <a:ext cx="8280277" cy="407511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5000"/>
              </a:lnSpc>
              <a:spcBef>
                <a:spcPts val="600"/>
              </a:spcBef>
              <a:defRPr sz="28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Geschiedenis</a:t>
            </a:r>
          </a:p>
          <a:p>
            <a:pPr>
              <a:lnSpc>
                <a:spcPct val="125000"/>
              </a:lnSpc>
              <a:spcBef>
                <a:spcPts val="600"/>
              </a:spcBef>
              <a:defRPr sz="28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Frans </a:t>
            </a:r>
            <a:r>
              <a:rPr i="1"/>
              <a:t>of</a:t>
            </a:r>
            <a:r>
              <a:t> Duits</a:t>
            </a:r>
          </a:p>
          <a:p>
            <a:pPr>
              <a:lnSpc>
                <a:spcPct val="125000"/>
              </a:lnSpc>
              <a:spcBef>
                <a:spcPts val="600"/>
              </a:spcBef>
              <a:defRPr sz="28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Economie </a:t>
            </a:r>
            <a:r>
              <a:rPr i="1"/>
              <a:t>of </a:t>
            </a:r>
            <a:r>
              <a:t>Aardrijkskunde </a:t>
            </a:r>
            <a:r>
              <a:rPr i="1"/>
              <a:t>of </a:t>
            </a:r>
            <a:r>
              <a:t>Maatschappijwetenschappen</a:t>
            </a:r>
          </a:p>
          <a:p>
            <a:pPr>
              <a:lnSpc>
                <a:spcPct val="125000"/>
              </a:lnSpc>
              <a:spcBef>
                <a:spcPts val="600"/>
              </a:spcBef>
              <a:defRPr sz="28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Frans, Duits,</a:t>
            </a:r>
            <a:r>
              <a:rPr i="1"/>
              <a:t> </a:t>
            </a:r>
            <a:r>
              <a:t>Kunstvak Muziek</a:t>
            </a:r>
            <a:r>
              <a:rPr i="1"/>
              <a:t> of</a:t>
            </a:r>
          </a:p>
          <a:p>
            <a:pPr marL="285750" lvl="1" indent="171450">
              <a:lnSpc>
                <a:spcPct val="125000"/>
              </a:lnSpc>
              <a:spcBef>
                <a:spcPts val="600"/>
              </a:spcBef>
              <a:buSzTx/>
              <a:buNone/>
              <a:defRPr sz="28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Kunstvak</a:t>
            </a:r>
            <a:r>
              <a:rPr i="1"/>
              <a:t> </a:t>
            </a:r>
            <a:r>
              <a:t>Beeldende Vorming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" grpId="1" build="p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Rectangle 2"/>
          <p:cNvSpPr txBox="1">
            <a:spLocks noGrp="1"/>
          </p:cNvSpPr>
          <p:nvPr>
            <p:ph type="title"/>
          </p:nvPr>
        </p:nvSpPr>
        <p:spPr>
          <a:xfrm>
            <a:off x="971600" y="764704"/>
            <a:ext cx="6697663" cy="525463"/>
          </a:xfrm>
          <a:prstGeom prst="rect">
            <a:avLst/>
          </a:prstGeom>
        </p:spPr>
        <p:txBody>
          <a:bodyPr/>
          <a:lstStyle>
            <a:lvl1pPr defTabSz="804672">
              <a:defRPr sz="2816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HBO-opleidingen met CM</a:t>
            </a:r>
          </a:p>
        </p:txBody>
      </p:sp>
      <p:sp>
        <p:nvSpPr>
          <p:cNvPr id="343" name="Rectangle 3"/>
          <p:cNvSpPr txBox="1">
            <a:spLocks noGrp="1"/>
          </p:cNvSpPr>
          <p:nvPr>
            <p:ph type="body" idx="1"/>
          </p:nvPr>
        </p:nvSpPr>
        <p:spPr>
          <a:xfrm>
            <a:off x="539551" y="2204864"/>
            <a:ext cx="8280922" cy="4114801"/>
          </a:xfrm>
          <a:prstGeom prst="rect">
            <a:avLst/>
          </a:prstGeom>
        </p:spPr>
        <p:txBody>
          <a:bodyPr/>
          <a:lstStyle/>
          <a:p>
            <a:pPr marL="332613" indent="-332613" defTabSz="886968">
              <a:lnSpc>
                <a:spcPct val="90000"/>
              </a:lnSpc>
              <a:spcBef>
                <a:spcPts val="500"/>
              </a:spcBef>
              <a:defRPr sz="223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Toneel en theater</a:t>
            </a:r>
            <a:endParaRPr sz="2619"/>
          </a:p>
          <a:p>
            <a:pPr marL="332613" indent="-332613" defTabSz="886968">
              <a:lnSpc>
                <a:spcPct val="90000"/>
              </a:lnSpc>
              <a:spcBef>
                <a:spcPts val="500"/>
              </a:spcBef>
              <a:defRPr sz="223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Beeldende kunst en vormgeving</a:t>
            </a:r>
            <a:endParaRPr sz="2619"/>
          </a:p>
          <a:p>
            <a:pPr marL="332613" indent="-332613" defTabSz="886968">
              <a:lnSpc>
                <a:spcPct val="90000"/>
              </a:lnSpc>
              <a:spcBef>
                <a:spcPts val="500"/>
              </a:spcBef>
              <a:defRPr sz="223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Muziek en dans</a:t>
            </a:r>
            <a:endParaRPr sz="2619"/>
          </a:p>
          <a:p>
            <a:pPr marL="332613" indent="-332613" defTabSz="886968">
              <a:lnSpc>
                <a:spcPct val="90000"/>
              </a:lnSpc>
              <a:spcBef>
                <a:spcPts val="500"/>
              </a:spcBef>
              <a:defRPr sz="223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Sociaal-juridische hulpverlening</a:t>
            </a:r>
            <a:endParaRPr sz="2619"/>
          </a:p>
          <a:p>
            <a:pPr marL="332613" indent="-332613" defTabSz="886968">
              <a:lnSpc>
                <a:spcPct val="90000"/>
              </a:lnSpc>
              <a:spcBef>
                <a:spcPts val="500"/>
              </a:spcBef>
              <a:defRPr sz="223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Creatieve therapie</a:t>
            </a:r>
            <a:endParaRPr sz="2619"/>
          </a:p>
          <a:p>
            <a:pPr marL="332613" indent="-332613" defTabSz="886968">
              <a:lnSpc>
                <a:spcPct val="90000"/>
              </a:lnSpc>
              <a:spcBef>
                <a:spcPts val="500"/>
              </a:spcBef>
              <a:defRPr sz="223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Social work</a:t>
            </a:r>
            <a:endParaRPr sz="2716"/>
          </a:p>
          <a:p>
            <a:pPr marL="332613" indent="-332613" defTabSz="886968">
              <a:lnSpc>
                <a:spcPct val="90000"/>
              </a:lnSpc>
              <a:spcBef>
                <a:spcPts val="500"/>
              </a:spcBef>
              <a:defRPr sz="223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Sport en bewegen</a:t>
            </a:r>
            <a:endParaRPr sz="2619"/>
          </a:p>
          <a:p>
            <a:pPr marL="332613" indent="-332613" defTabSz="886968">
              <a:lnSpc>
                <a:spcPct val="90000"/>
              </a:lnSpc>
              <a:spcBef>
                <a:spcPts val="500"/>
              </a:spcBef>
              <a:defRPr sz="223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Rechten</a:t>
            </a:r>
            <a:endParaRPr sz="2716" b="1"/>
          </a:p>
          <a:p>
            <a:pPr marL="332613" indent="-332613" defTabSz="886968">
              <a:lnSpc>
                <a:spcPct val="90000"/>
              </a:lnSpc>
              <a:spcBef>
                <a:spcPts val="500"/>
              </a:spcBef>
              <a:defRPr sz="2231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Basisonderwijs en docent tweedegraad</a:t>
            </a:r>
            <a:endParaRPr sz="2716"/>
          </a:p>
          <a:p>
            <a:pPr marL="0" indent="0" defTabSz="886968">
              <a:lnSpc>
                <a:spcPct val="90000"/>
              </a:lnSpc>
              <a:spcBef>
                <a:spcPts val="300"/>
              </a:spcBef>
              <a:buSzTx/>
              <a:buNone/>
              <a:defRPr sz="1552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br>
              <a:rPr sz="2716"/>
            </a:br>
            <a:r>
              <a:rPr sz="1261"/>
              <a:t>Deze lijst is niet uitputtend; er zijn meer opleidingen die je kunt doen met dit profiel.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" grpId="1" build="p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Rectangle 2"/>
          <p:cNvSpPr txBox="1">
            <a:spLocks noGrp="1"/>
          </p:cNvSpPr>
          <p:nvPr>
            <p:ph type="title"/>
          </p:nvPr>
        </p:nvSpPr>
        <p:spPr>
          <a:xfrm>
            <a:off x="827584" y="836712"/>
            <a:ext cx="6926263" cy="449264"/>
          </a:xfrm>
          <a:prstGeom prst="rect">
            <a:avLst/>
          </a:prstGeom>
        </p:spPr>
        <p:txBody>
          <a:bodyPr/>
          <a:lstStyle>
            <a:lvl1pPr defTabSz="667512">
              <a:defRPr sz="2336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Economie en Maatschappij</a:t>
            </a:r>
          </a:p>
        </p:txBody>
      </p:sp>
      <p:sp>
        <p:nvSpPr>
          <p:cNvPr id="346" name="Rectangle 3"/>
          <p:cNvSpPr txBox="1">
            <a:spLocks noGrp="1"/>
          </p:cNvSpPr>
          <p:nvPr>
            <p:ph type="body" idx="1"/>
          </p:nvPr>
        </p:nvSpPr>
        <p:spPr>
          <a:xfrm>
            <a:off x="467543" y="1844824"/>
            <a:ext cx="7286626" cy="471487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spcBef>
                <a:spcPts val="600"/>
              </a:spcBef>
              <a:defRPr sz="28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Economie</a:t>
            </a:r>
          </a:p>
          <a:p>
            <a:pPr>
              <a:lnSpc>
                <a:spcPct val="150000"/>
              </a:lnSpc>
              <a:spcBef>
                <a:spcPts val="600"/>
              </a:spcBef>
              <a:defRPr sz="28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Geschiedenis</a:t>
            </a:r>
          </a:p>
          <a:p>
            <a:pPr>
              <a:lnSpc>
                <a:spcPct val="150000"/>
              </a:lnSpc>
              <a:spcBef>
                <a:spcPts val="600"/>
              </a:spcBef>
              <a:defRPr sz="28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Wiskunde A </a:t>
            </a:r>
          </a:p>
          <a:p>
            <a:pPr>
              <a:lnSpc>
                <a:spcPct val="150000"/>
              </a:lnSpc>
              <a:spcBef>
                <a:spcPts val="600"/>
              </a:spcBef>
              <a:defRPr sz="28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Bedrijfseconomie, Maatschappijwetenschappen,</a:t>
            </a:r>
            <a:endParaRPr i="1"/>
          </a:p>
          <a:p>
            <a:pPr>
              <a:lnSpc>
                <a:spcPct val="150000"/>
              </a:lnSpc>
              <a:spcBef>
                <a:spcPts val="600"/>
              </a:spcBef>
              <a:buSzTx/>
              <a:buNone/>
              <a:defRPr sz="28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  Aardrijkskunde, Frans </a:t>
            </a:r>
            <a:r>
              <a:rPr i="1"/>
              <a:t>of</a:t>
            </a:r>
            <a:r>
              <a:t> Duits 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Rectangle 2"/>
          <p:cNvSpPr txBox="1">
            <a:spLocks noGrp="1"/>
          </p:cNvSpPr>
          <p:nvPr>
            <p:ph type="title"/>
          </p:nvPr>
        </p:nvSpPr>
        <p:spPr>
          <a:xfrm>
            <a:off x="1187624" y="764703"/>
            <a:ext cx="6621463" cy="60166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HBO-opleidingen met EM</a:t>
            </a:r>
          </a:p>
        </p:txBody>
      </p:sp>
      <p:sp>
        <p:nvSpPr>
          <p:cNvPr id="349" name="Rectangle 3"/>
          <p:cNvSpPr txBox="1">
            <a:spLocks noGrp="1"/>
          </p:cNvSpPr>
          <p:nvPr>
            <p:ph type="body" idx="1"/>
          </p:nvPr>
        </p:nvSpPr>
        <p:spPr>
          <a:xfrm>
            <a:off x="467543" y="1844824"/>
            <a:ext cx="8208914" cy="4114801"/>
          </a:xfrm>
          <a:prstGeom prst="rect">
            <a:avLst/>
          </a:prstGeom>
        </p:spPr>
        <p:txBody>
          <a:bodyPr/>
          <a:lstStyle/>
          <a:p>
            <a:pPr marL="318897" indent="-318897" defTabSz="850391">
              <a:lnSpc>
                <a:spcPct val="104000"/>
              </a:lnSpc>
              <a:spcBef>
                <a:spcPts val="400"/>
              </a:spcBef>
              <a:defRPr sz="1674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Accountancy</a:t>
            </a:r>
            <a:endParaRPr sz="1395"/>
          </a:p>
          <a:p>
            <a:pPr marL="318897" indent="-318897" defTabSz="850391">
              <a:lnSpc>
                <a:spcPct val="104000"/>
              </a:lnSpc>
              <a:spcBef>
                <a:spcPts val="400"/>
              </a:spcBef>
              <a:defRPr sz="1674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Bedrijfskunde</a:t>
            </a:r>
            <a:endParaRPr sz="1395"/>
          </a:p>
          <a:p>
            <a:pPr marL="318897" indent="-318897" defTabSz="850391">
              <a:lnSpc>
                <a:spcPct val="104000"/>
              </a:lnSpc>
              <a:spcBef>
                <a:spcPts val="400"/>
              </a:spcBef>
              <a:defRPr sz="1674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Commerciële economie</a:t>
            </a:r>
            <a:endParaRPr sz="1395"/>
          </a:p>
          <a:p>
            <a:pPr marL="318897" indent="-318897" defTabSz="850391">
              <a:lnSpc>
                <a:spcPct val="104000"/>
              </a:lnSpc>
              <a:spcBef>
                <a:spcPts val="400"/>
              </a:spcBef>
              <a:defRPr sz="1674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Facility Management</a:t>
            </a:r>
            <a:endParaRPr sz="1395"/>
          </a:p>
          <a:p>
            <a:pPr marL="318897" indent="-318897" defTabSz="850391">
              <a:lnSpc>
                <a:spcPct val="104000"/>
              </a:lnSpc>
              <a:spcBef>
                <a:spcPts val="400"/>
              </a:spcBef>
              <a:defRPr sz="1674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Finance &amp; Control</a:t>
            </a:r>
            <a:endParaRPr sz="1395"/>
          </a:p>
          <a:p>
            <a:pPr marL="318897" indent="-318897" defTabSz="850391">
              <a:lnSpc>
                <a:spcPct val="104000"/>
              </a:lnSpc>
              <a:spcBef>
                <a:spcPts val="400"/>
              </a:spcBef>
              <a:defRPr sz="1674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Leisure en Eventmanagement</a:t>
            </a:r>
            <a:endParaRPr sz="1395"/>
          </a:p>
          <a:p>
            <a:pPr marL="318897" indent="-318897" defTabSz="850391">
              <a:lnSpc>
                <a:spcPct val="104000"/>
              </a:lnSpc>
              <a:spcBef>
                <a:spcPts val="400"/>
              </a:spcBef>
              <a:defRPr sz="1674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Hogere Hotelschool</a:t>
            </a:r>
            <a:endParaRPr sz="1395"/>
          </a:p>
          <a:p>
            <a:pPr marL="318897" indent="-318897" defTabSz="850391">
              <a:lnSpc>
                <a:spcPct val="104000"/>
              </a:lnSpc>
              <a:spcBef>
                <a:spcPts val="400"/>
              </a:spcBef>
              <a:defRPr sz="1674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International Business and Management Studies</a:t>
            </a:r>
            <a:endParaRPr sz="1395"/>
          </a:p>
          <a:p>
            <a:pPr marL="318897" indent="-318897" defTabSz="850391">
              <a:lnSpc>
                <a:spcPct val="104000"/>
              </a:lnSpc>
              <a:spcBef>
                <a:spcPts val="400"/>
              </a:spcBef>
              <a:defRPr sz="1674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Logistiek en Transport</a:t>
            </a:r>
            <a:endParaRPr sz="3534"/>
          </a:p>
          <a:p>
            <a:pPr marL="318897" indent="-318897" defTabSz="850391">
              <a:lnSpc>
                <a:spcPct val="104000"/>
              </a:lnSpc>
              <a:spcBef>
                <a:spcPts val="400"/>
              </a:spcBef>
              <a:defRPr sz="1674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Ondernemerschap en Retailmanagement</a:t>
            </a:r>
            <a:endParaRPr sz="3534"/>
          </a:p>
          <a:p>
            <a:pPr marL="0" indent="0" defTabSz="850391">
              <a:lnSpc>
                <a:spcPct val="104000"/>
              </a:lnSpc>
              <a:spcBef>
                <a:spcPts val="200"/>
              </a:spcBef>
              <a:buSzTx/>
              <a:buNone/>
              <a:defRPr sz="1209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br>
              <a:rPr sz="3534"/>
            </a:br>
            <a:r>
              <a:t>Deze lijst is niet uitputtend; er zijn meer opleidingen die je kunt doen met dit profiel.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3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" grpId="1" build="p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Rectangle 2"/>
          <p:cNvSpPr txBox="1">
            <a:spLocks noGrp="1"/>
          </p:cNvSpPr>
          <p:nvPr>
            <p:ph type="title"/>
          </p:nvPr>
        </p:nvSpPr>
        <p:spPr>
          <a:xfrm>
            <a:off x="1403648" y="692695"/>
            <a:ext cx="5791201" cy="685801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Natuur en Gezondheid</a:t>
            </a:r>
          </a:p>
        </p:txBody>
      </p:sp>
      <p:sp>
        <p:nvSpPr>
          <p:cNvPr id="352" name="Rectangle 3"/>
          <p:cNvSpPr txBox="1">
            <a:spLocks noGrp="1"/>
          </p:cNvSpPr>
          <p:nvPr>
            <p:ph type="body" idx="1"/>
          </p:nvPr>
        </p:nvSpPr>
        <p:spPr>
          <a:xfrm>
            <a:off x="467543" y="1988840"/>
            <a:ext cx="7488834" cy="411480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30000"/>
              </a:lnSpc>
              <a:spcBef>
                <a:spcPts val="600"/>
              </a:spcBef>
              <a:defRPr sz="28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Scheikunde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 sz="28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Biologie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 sz="28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Wiskunde A </a:t>
            </a:r>
            <a:r>
              <a:rPr i="1"/>
              <a:t>of</a:t>
            </a:r>
            <a:r>
              <a:t> B</a:t>
            </a:r>
          </a:p>
          <a:p>
            <a:pPr>
              <a:lnSpc>
                <a:spcPct val="130000"/>
              </a:lnSpc>
              <a:spcBef>
                <a:spcPts val="600"/>
              </a:spcBef>
              <a:defRPr sz="28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Aardrijkskunde </a:t>
            </a:r>
            <a:r>
              <a:rPr i="1"/>
              <a:t>of </a:t>
            </a:r>
            <a:r>
              <a:t>Natuurkunde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Rectangle 2"/>
          <p:cNvSpPr txBox="1">
            <a:spLocks noGrp="1"/>
          </p:cNvSpPr>
          <p:nvPr>
            <p:ph type="title"/>
          </p:nvPr>
        </p:nvSpPr>
        <p:spPr>
          <a:xfrm>
            <a:off x="1187623" y="764703"/>
            <a:ext cx="6469065" cy="60166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HBO-opleidingen met NG</a:t>
            </a:r>
          </a:p>
        </p:txBody>
      </p:sp>
      <p:sp>
        <p:nvSpPr>
          <p:cNvPr id="355" name="Rectangle 3"/>
          <p:cNvSpPr txBox="1">
            <a:spLocks noGrp="1"/>
          </p:cNvSpPr>
          <p:nvPr>
            <p:ph type="body" idx="1"/>
          </p:nvPr>
        </p:nvSpPr>
        <p:spPr>
          <a:xfrm>
            <a:off x="467543" y="1916832"/>
            <a:ext cx="7920882" cy="4114801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ts val="600"/>
              </a:spcBef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Ergotherapie</a:t>
            </a:r>
            <a:endParaRPr sz="290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Optometrie </a:t>
            </a:r>
            <a:endParaRPr sz="290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Verpleegkunde</a:t>
            </a:r>
            <a:endParaRPr sz="290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Fysiotherapie</a:t>
            </a:r>
            <a:endParaRPr sz="290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Podotherapie</a:t>
            </a:r>
            <a:endParaRPr sz="290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Voeding en diëtetiek</a:t>
            </a:r>
            <a:endParaRPr sz="290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Forensisch onderzoek</a:t>
            </a:r>
            <a:endParaRPr sz="2900"/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Milieukunde</a:t>
            </a:r>
            <a:endParaRPr sz="2900"/>
          </a:p>
          <a:p>
            <a:pPr marL="0" indent="0">
              <a:lnSpc>
                <a:spcPct val="90000"/>
              </a:lnSpc>
              <a:spcBef>
                <a:spcPts val="200"/>
              </a:spcBef>
              <a:buSzTx/>
              <a:buNone/>
              <a:defRPr sz="12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br>
              <a:rPr sz="2900"/>
            </a:br>
            <a:r>
              <a:t>Deze lijst is niet uitputtend; er zijn meer opleidingen die je kunt doen met dit profiel.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" grpId="1" build="p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Rectangle 2"/>
          <p:cNvSpPr txBox="1">
            <a:spLocks noGrp="1"/>
          </p:cNvSpPr>
          <p:nvPr>
            <p:ph type="title"/>
          </p:nvPr>
        </p:nvSpPr>
        <p:spPr>
          <a:xfrm>
            <a:off x="1619672" y="764703"/>
            <a:ext cx="5097463" cy="60166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Natuur en Techniek</a:t>
            </a:r>
          </a:p>
        </p:txBody>
      </p:sp>
      <p:sp>
        <p:nvSpPr>
          <p:cNvPr id="358" name="Rectangle 3"/>
          <p:cNvSpPr txBox="1">
            <a:spLocks noGrp="1"/>
          </p:cNvSpPr>
          <p:nvPr>
            <p:ph type="body" idx="1"/>
          </p:nvPr>
        </p:nvSpPr>
        <p:spPr>
          <a:xfrm>
            <a:off x="467543" y="1988840"/>
            <a:ext cx="6192840" cy="411480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Wiskunde B</a:t>
            </a:r>
          </a:p>
          <a:p>
            <a:pPr>
              <a:lnSpc>
                <a:spcPct val="150000"/>
              </a:lnSpc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Natuurkunde</a:t>
            </a:r>
          </a:p>
          <a:p>
            <a:pPr>
              <a:lnSpc>
                <a:spcPct val="150000"/>
              </a:lnSpc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Scheikunde</a:t>
            </a:r>
          </a:p>
          <a:p>
            <a:pPr>
              <a:lnSpc>
                <a:spcPct val="150000"/>
              </a:lnSpc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Biologie </a:t>
            </a:r>
            <a:r>
              <a:rPr i="1"/>
              <a:t>of</a:t>
            </a:r>
            <a:r>
              <a:t> Informatica  </a:t>
            </a:r>
          </a:p>
          <a:p>
            <a:pPr>
              <a:lnSpc>
                <a:spcPct val="150000"/>
              </a:lnSpc>
              <a:buSzTx/>
              <a:buNone/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 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Rectangle 2"/>
          <p:cNvSpPr txBox="1">
            <a:spLocks noGrp="1"/>
          </p:cNvSpPr>
          <p:nvPr>
            <p:ph type="title"/>
          </p:nvPr>
        </p:nvSpPr>
        <p:spPr>
          <a:xfrm>
            <a:off x="1259631" y="764703"/>
            <a:ext cx="6316664" cy="60166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HBO-opleidingen met NT</a:t>
            </a:r>
          </a:p>
        </p:txBody>
      </p:sp>
      <p:sp>
        <p:nvSpPr>
          <p:cNvPr id="361" name="Rectangle 3"/>
          <p:cNvSpPr txBox="1">
            <a:spLocks noGrp="1"/>
          </p:cNvSpPr>
          <p:nvPr>
            <p:ph type="body" idx="1"/>
          </p:nvPr>
        </p:nvSpPr>
        <p:spPr>
          <a:xfrm>
            <a:off x="467543" y="2060848"/>
            <a:ext cx="8424938" cy="411480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ts val="600"/>
              </a:spcBef>
              <a:defRPr sz="2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Autotechniek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Civiele techniek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Informatica en informatiekunde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Levensmiddelentechnologie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Maritieme opleidingen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Mechatronica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Technische natuurkunde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Weg- en waterbouwkunde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SzTx/>
              <a:buNone/>
              <a:defRPr sz="17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br>
              <a:rPr sz="2700"/>
            </a:br>
            <a:r>
              <a:rPr sz="1500"/>
              <a:t>Deze lijst is niet uitputtend; er zijn meer opleidingen die je kunt doen met dit profiel.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" grpId="1" build="p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Titel 1"/>
          <p:cNvSpPr txBox="1">
            <a:spLocks noGrp="1"/>
          </p:cNvSpPr>
          <p:nvPr>
            <p:ph type="title"/>
          </p:nvPr>
        </p:nvSpPr>
        <p:spPr>
          <a:xfrm>
            <a:off x="457200" y="692695"/>
            <a:ext cx="8229600" cy="857251"/>
          </a:xfrm>
          <a:prstGeom prst="rect">
            <a:avLst/>
          </a:prstGeom>
        </p:spPr>
        <p:txBody>
          <a:bodyPr/>
          <a:lstStyle/>
          <a:p>
            <a:r>
              <a:t>Minimale eis voor de exacte profielen</a:t>
            </a:r>
          </a:p>
        </p:txBody>
      </p:sp>
      <p:sp>
        <p:nvSpPr>
          <p:cNvPr id="364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532637" y="2489692"/>
            <a:ext cx="8229601" cy="3394472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1F497D"/>
                </a:solidFill>
              </a:defRPr>
            </a:pPr>
            <a:r>
              <a:t>Bij NT en NG minimaal een 6.0 gemiddeld van de onafgeronde cijfers voor de vakken wiskunde, natuurkunde en scheikunde.</a:t>
            </a:r>
          </a:p>
          <a:p>
            <a:pPr>
              <a:defRPr>
                <a:solidFill>
                  <a:srgbClr val="1F497D"/>
                </a:solidFill>
              </a:defRPr>
            </a:pPr>
            <a:endParaRPr/>
          </a:p>
          <a:p>
            <a:pPr>
              <a:defRPr>
                <a:solidFill>
                  <a:srgbClr val="1F497D"/>
                </a:solidFill>
              </a:defRPr>
            </a:pPr>
            <a:r>
              <a:t>Deze eis vervalt indien bij NG gekozen wordt voor aardrijkskunde en niet voor natuurkunde.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Rectangle 2"/>
          <p:cNvSpPr txBox="1">
            <a:spLocks noGrp="1"/>
          </p:cNvSpPr>
          <p:nvPr>
            <p:ph type="title"/>
          </p:nvPr>
        </p:nvSpPr>
        <p:spPr>
          <a:xfrm>
            <a:off x="1547664" y="692695"/>
            <a:ext cx="4716463" cy="677865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Het vrije deel</a:t>
            </a:r>
          </a:p>
        </p:txBody>
      </p:sp>
      <p:sp>
        <p:nvSpPr>
          <p:cNvPr id="367" name="Rectangle 3"/>
          <p:cNvSpPr txBox="1">
            <a:spLocks noGrp="1"/>
          </p:cNvSpPr>
          <p:nvPr>
            <p:ph type="body" sz="half" idx="1"/>
          </p:nvPr>
        </p:nvSpPr>
        <p:spPr>
          <a:xfrm>
            <a:off x="1219200" y="2438399"/>
            <a:ext cx="6953250" cy="293529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90000"/>
              </a:lnSpc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Eén examenvak in het vrije deel</a:t>
            </a:r>
          </a:p>
          <a:p>
            <a:pPr marL="342900" indent="-342900">
              <a:lnSpc>
                <a:spcPct val="90000"/>
              </a:lnSpc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  <a:p>
            <a:pPr>
              <a:lnSpc>
                <a:spcPct val="90000"/>
              </a:lnSpc>
              <a:buSzTx/>
              <a:buNone/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n.b. bij CM en EM géén wiskunde B, natuurkunde of scheikunde</a:t>
            </a:r>
          </a:p>
          <a:p>
            <a:pPr>
              <a:lnSpc>
                <a:spcPct val="90000"/>
              </a:lnSpc>
              <a:buSzTx/>
              <a:buNone/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Bij CM kan wel wiskunde A worden gekozen maar dat hoeft niet! </a:t>
            </a:r>
          </a:p>
          <a:p>
            <a:pPr>
              <a:lnSpc>
                <a:spcPct val="90000"/>
              </a:lnSpc>
              <a:buSzTx/>
              <a:buNone/>
              <a:defRPr sz="25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Rectangle 2"/>
          <p:cNvSpPr txBox="1">
            <a:spLocks noGrp="1"/>
          </p:cNvSpPr>
          <p:nvPr>
            <p:ph type="title"/>
          </p:nvPr>
        </p:nvSpPr>
        <p:spPr>
          <a:xfrm>
            <a:off x="323527" y="404664"/>
            <a:ext cx="8229601" cy="1143001"/>
          </a:xfrm>
          <a:prstGeom prst="rect">
            <a:avLst/>
          </a:prstGeom>
        </p:spPr>
        <p:txBody>
          <a:bodyPr/>
          <a:lstStyle/>
          <a:p>
            <a:r>
              <a:t>Doorstromen naar vwo</a:t>
            </a:r>
          </a:p>
        </p:txBody>
      </p:sp>
      <p:sp>
        <p:nvSpPr>
          <p:cNvPr id="370" name="Rectangle 3"/>
          <p:cNvSpPr txBox="1">
            <a:spLocks noGrp="1"/>
          </p:cNvSpPr>
          <p:nvPr>
            <p:ph type="body" idx="1"/>
          </p:nvPr>
        </p:nvSpPr>
        <p:spPr>
          <a:xfrm>
            <a:off x="395535" y="1989138"/>
            <a:ext cx="8424938" cy="417616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700">
                <a:solidFill>
                  <a:srgbClr val="1F497D"/>
                </a:solidFill>
              </a:defRPr>
            </a:pPr>
            <a:r>
              <a:t>Noodzakelijk in havoprofiel: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700">
                <a:solidFill>
                  <a:srgbClr val="1F497D"/>
                </a:solidFill>
              </a:defRPr>
            </a:pPr>
            <a:endParaRPr/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700">
                <a:solidFill>
                  <a:srgbClr val="1F497D"/>
                </a:solidFill>
              </a:defRPr>
            </a:pPr>
            <a:r>
              <a:t>	-wiskunde A of B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700">
                <a:solidFill>
                  <a:srgbClr val="1F497D"/>
                </a:solidFill>
              </a:defRPr>
            </a:pPr>
            <a:r>
              <a:t>	-tweede moderne vreemde taal (Frans of Duits) 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700">
                <a:solidFill>
                  <a:srgbClr val="1F497D"/>
                </a:solidFill>
              </a:defRPr>
            </a:pPr>
            <a:endParaRPr/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700">
                <a:solidFill>
                  <a:srgbClr val="1F497D"/>
                </a:solidFill>
              </a:defRPr>
            </a:pPr>
            <a:r>
              <a:t>Leerlingen kunnen drempelloos doorstromen. Let op het gemiddelde want dat is van voorspellende waarde.</a:t>
            </a:r>
            <a:br/>
            <a:endParaRPr/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700">
                <a:solidFill>
                  <a:srgbClr val="1F497D"/>
                </a:solidFill>
              </a:defRPr>
            </a:pPr>
            <a:r>
              <a:t>Ontheffing van de tweede vreemde taal is voor dyslectische leerlingen mogelijk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Rectangle 2"/>
          <p:cNvSpPr txBox="1">
            <a:spLocks noGrp="1"/>
          </p:cNvSpPr>
          <p:nvPr>
            <p:ph type="title"/>
          </p:nvPr>
        </p:nvSpPr>
        <p:spPr>
          <a:xfrm>
            <a:off x="1691680" y="692695"/>
            <a:ext cx="5021264" cy="677865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Informatiebronnen</a:t>
            </a:r>
          </a:p>
        </p:txBody>
      </p:sp>
      <p:sp>
        <p:nvSpPr>
          <p:cNvPr id="373" name="Rectangle 3"/>
          <p:cNvSpPr txBox="1">
            <a:spLocks noGrp="1"/>
          </p:cNvSpPr>
          <p:nvPr>
            <p:ph type="body" idx="1"/>
          </p:nvPr>
        </p:nvSpPr>
        <p:spPr>
          <a:xfrm>
            <a:off x="457200" y="2503436"/>
            <a:ext cx="8229600" cy="4525964"/>
          </a:xfrm>
          <a:prstGeom prst="rect">
            <a:avLst/>
          </a:prstGeom>
        </p:spPr>
        <p:txBody>
          <a:bodyPr/>
          <a:lstStyle/>
          <a:p>
            <a:pPr>
              <a:buFontTx/>
              <a:buChar char="-"/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Ouders, overige familieleden,  vrienden en kennissen</a:t>
            </a:r>
          </a:p>
          <a:p>
            <a:pPr>
              <a:buFontTx/>
              <a:buChar char="-"/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Mentoren</a:t>
            </a:r>
          </a:p>
          <a:p>
            <a:pPr>
              <a:buFontTx/>
              <a:buChar char="-"/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Vakdocenten</a:t>
            </a:r>
          </a:p>
          <a:p>
            <a:pPr>
              <a:buFontTx/>
              <a:buChar char="-"/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www.qompas.nl</a:t>
            </a:r>
          </a:p>
          <a:p>
            <a:pPr>
              <a:buFontTx/>
              <a:buChar char="-"/>
              <a:defRPr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www.studiekeuze123.nl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" grpId="1" build="p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Rectangle 2"/>
          <p:cNvSpPr txBox="1">
            <a:spLocks noGrp="1"/>
          </p:cNvSpPr>
          <p:nvPr>
            <p:ph type="title"/>
          </p:nvPr>
        </p:nvSpPr>
        <p:spPr>
          <a:xfrm>
            <a:off x="395536" y="476672"/>
            <a:ext cx="8229601" cy="1143001"/>
          </a:xfrm>
          <a:prstGeom prst="rect">
            <a:avLst/>
          </a:prstGeom>
        </p:spPr>
        <p:txBody>
          <a:bodyPr/>
          <a:lstStyle/>
          <a:p>
            <a:r>
              <a:t>Overzicht havo 3 en havo 4</a:t>
            </a:r>
          </a:p>
        </p:txBody>
      </p:sp>
      <p:sp>
        <p:nvSpPr>
          <p:cNvPr id="376" name="Text Box 4"/>
          <p:cNvSpPr txBox="1"/>
          <p:nvPr/>
        </p:nvSpPr>
        <p:spPr>
          <a:xfrm>
            <a:off x="1161336" y="1844824"/>
            <a:ext cx="7223761" cy="4725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28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In 3 havo:</a:t>
            </a: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rgbClr val="800080"/>
              </a:buClr>
              <a:buSzPct val="60000"/>
              <a:buChar char="▪"/>
              <a:defRPr sz="20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Experimentenbus Avans</a:t>
            </a: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rgbClr val="800080"/>
              </a:buClr>
              <a:buSzPct val="60000"/>
              <a:buChar char="▪"/>
              <a:defRPr sz="20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Qompas - profielkeuzemodule</a:t>
            </a: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rgbClr val="800080"/>
              </a:buClr>
              <a:buSzPct val="60000"/>
              <a:buChar char="▪"/>
              <a:defRPr sz="20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Klassikale voorlichting door decaan en vakdocenten</a:t>
            </a: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rgbClr val="800080"/>
              </a:buClr>
              <a:buSzPct val="60000"/>
              <a:buChar char="▪"/>
              <a:defRPr sz="20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Profielkeuzecarrousel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8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br/>
            <a:r>
              <a:t>In 4 havo:</a:t>
            </a: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rgbClr val="800080"/>
              </a:buClr>
              <a:buSzPct val="60000"/>
              <a:buChar char="▪"/>
              <a:defRPr sz="20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Informatiemiddag Breda</a:t>
            </a: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rgbClr val="800080"/>
              </a:buClr>
              <a:buSzPct val="60000"/>
              <a:buChar char="▪"/>
              <a:defRPr sz="20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Bezoek aan Buas</a:t>
            </a: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rgbClr val="800080"/>
              </a:buClr>
              <a:buSzPct val="60000"/>
              <a:buChar char="▪"/>
              <a:defRPr sz="20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Open dagen</a:t>
            </a: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rgbClr val="800080"/>
              </a:buClr>
              <a:buSzPct val="60000"/>
              <a:buChar char="▪"/>
              <a:defRPr sz="20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Meeloopdagen</a:t>
            </a: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rgbClr val="800080"/>
              </a:buClr>
              <a:buSzPct val="60000"/>
              <a:buChar char="▪"/>
              <a:defRPr sz="20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HBO-oriëntatiemiddag op Avans</a:t>
            </a: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Clr>
                <a:srgbClr val="800080"/>
              </a:buClr>
              <a:buSzPct val="60000"/>
              <a:buChar char="▪"/>
              <a:defRPr sz="2000">
                <a:solidFill>
                  <a:srgbClr val="1F497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Academieminor ‘Durf te kiezen’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3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37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" grpId="1" build="p" bldLvl="5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1115616" y="764704"/>
            <a:ext cx="6400801" cy="685801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Keuzebegeleiding klas 3</a:t>
            </a:r>
          </a:p>
        </p:txBody>
      </p:sp>
      <p:graphicFrame>
        <p:nvGraphicFramePr>
          <p:cNvPr id="379" name="Group 52"/>
          <p:cNvGraphicFramePr/>
          <p:nvPr/>
        </p:nvGraphicFramePr>
        <p:xfrm>
          <a:off x="611560" y="1877356"/>
          <a:ext cx="7772401" cy="486401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22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9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6157"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defRPr sz="24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defRPr>
                      </a:pPr>
                      <a:r>
                        <a:t>Qompas-profielkeuze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defRPr sz="1800"/>
                      </a:pPr>
                      <a:r>
                        <a:rPr sz="24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via internet
thuis/school www.studiekeuze123.nl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6190"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defRPr sz="1800"/>
                      </a:pPr>
                      <a:r>
                        <a:rPr sz="24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Profielkeuzecarrousel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defRPr sz="1800"/>
                      </a:pPr>
                      <a:r>
                        <a:rPr sz="24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voorlichting nieuwe vakken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6190"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defRPr sz="1800"/>
                      </a:pPr>
                      <a:r>
                        <a:rPr sz="24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Experimentenbus Avans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defRPr sz="1800"/>
                      </a:pPr>
                      <a:r>
                        <a:rPr sz="24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kennismaking verschillende richtingen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7737"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defRPr sz="1800"/>
                      </a:pPr>
                      <a:r>
                        <a:rPr sz="24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Klassikale voorlichting decaan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defRPr sz="1800"/>
                      </a:pPr>
                      <a:r>
                        <a:rPr sz="24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keuzeverkenning en mogelijkheden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7737"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defRPr sz="1800"/>
                      </a:pPr>
                      <a:r>
                        <a:rPr sz="24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Klassikale voorlichting vakdocenten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defRPr sz="1800"/>
                      </a:pPr>
                      <a:r>
                        <a:rPr sz="24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keuzeverkenning en mogelijkheden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" grpId="1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611560" y="692695"/>
            <a:ext cx="6515101" cy="720726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t>Hoe gaan we te werk ?</a:t>
            </a:r>
          </a:p>
        </p:txBody>
      </p:sp>
      <p:graphicFrame>
        <p:nvGraphicFramePr>
          <p:cNvPr id="382" name="Group 34"/>
          <p:cNvGraphicFramePr/>
          <p:nvPr/>
        </p:nvGraphicFramePr>
        <p:xfrm>
          <a:off x="395536" y="1988840"/>
          <a:ext cx="8496945" cy="4536503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787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9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1053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1800"/>
                      </a:pPr>
                      <a:r>
                        <a:rPr sz="20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Keuze in programma in Zermelo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1800"/>
                      </a:pPr>
                      <a:r>
                        <a:rPr sz="20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Leerling vult met ouders de keuze in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053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1800"/>
                      </a:pPr>
                      <a:r>
                        <a:rPr sz="20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Individueel gesprek
met decaan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1800"/>
                      </a:pPr>
                      <a:r>
                        <a:rPr sz="20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bespreken van de keuze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2291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20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defRPr>
                      </a:pPr>
                      <a:r>
                        <a:t>Voorlichting </a:t>
                      </a:r>
                    </a:p>
                    <a:p>
                      <a:pPr algn="l">
                        <a:spcBef>
                          <a:spcPts val="400"/>
                        </a:spcBef>
                        <a:defRPr sz="20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defRPr>
                      </a:pPr>
                      <a:r>
                        <a:t>vakdocenten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1800"/>
                      </a:pPr>
                      <a:r>
                        <a:rPr sz="20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verschil tussen boven- en onderbouw + vakinhoud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1053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1800"/>
                      </a:pPr>
                      <a:r>
                        <a:rPr sz="20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Advies
vakdocenten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1800"/>
                      </a:pPr>
                      <a:r>
                        <a:rPr sz="20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prognose in februari en definitieve keuze eind mei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1053"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1800"/>
                      </a:pPr>
                      <a:r>
                        <a:rPr sz="20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Individuele
gesprekken met decaan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400"/>
                        </a:spcBef>
                        <a:defRPr sz="1800"/>
                      </a:pPr>
                      <a:r>
                        <a:rPr sz="2000">
                          <a:solidFill>
                            <a:srgbClr val="1F497D"/>
                          </a:solidFill>
                          <a:latin typeface="Verdana"/>
                          <a:ea typeface="Verdana"/>
                          <a:cs typeface="Verdana"/>
                        </a:rPr>
                        <a:t>leerling en/of 
ouders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TextBox 1"/>
          <p:cNvSpPr txBox="1"/>
          <p:nvPr/>
        </p:nvSpPr>
        <p:spPr>
          <a:xfrm>
            <a:off x="864486" y="1988840"/>
            <a:ext cx="7358935" cy="4879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400">
                <a:solidFill>
                  <a:srgbClr val="3333CC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U kunt mij bereiken via:</a:t>
            </a:r>
            <a:endParaRPr>
              <a:solidFill>
                <a:srgbClr val="1F497D"/>
              </a:solidFill>
            </a:endParaRPr>
          </a:p>
          <a:p>
            <a:pPr algn="ctr">
              <a:defRPr sz="2400">
                <a:solidFill>
                  <a:srgbClr val="3333CC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>
              <a:solidFill>
                <a:srgbClr val="1F497D"/>
              </a:solidFill>
            </a:endParaRPr>
          </a:p>
          <a:p>
            <a:pPr algn="ctr">
              <a:buSzPct val="100000"/>
              <a:buFont typeface="Arial"/>
              <a:buChar char="•"/>
              <a:defRPr sz="2400">
                <a:solidFill>
                  <a:srgbClr val="3333CC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 j.vanderbunt@denassau.nl</a:t>
            </a:r>
            <a:r>
              <a:t> of</a:t>
            </a:r>
            <a:endParaRPr>
              <a:solidFill>
                <a:srgbClr val="1F497D"/>
              </a:solidFill>
            </a:endParaRPr>
          </a:p>
          <a:p>
            <a:pPr algn="ctr">
              <a:buSzPct val="100000"/>
              <a:buFont typeface="Arial"/>
              <a:buChar char="•"/>
              <a:defRPr sz="2400">
                <a:solidFill>
                  <a:srgbClr val="3333CC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>
              <a:solidFill>
                <a:srgbClr val="1F497D"/>
              </a:solidFill>
            </a:endParaRPr>
          </a:p>
          <a:p>
            <a:pPr algn="ctr">
              <a:buSzPct val="100000"/>
              <a:buFont typeface="Arial"/>
              <a:buChar char="•"/>
              <a:defRPr sz="2400">
                <a:solidFill>
                  <a:srgbClr val="3333CC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telefonisch via het secretariaat: </a:t>
            </a:r>
            <a:br/>
            <a:r>
              <a:t>tel. 076-5330330</a:t>
            </a:r>
            <a:endParaRPr>
              <a:solidFill>
                <a:srgbClr val="1F497D"/>
              </a:solidFill>
            </a:endParaRPr>
          </a:p>
          <a:p>
            <a:pPr algn="ctr">
              <a:buSzPct val="100000"/>
              <a:buFont typeface="Arial"/>
              <a:buChar char="•"/>
              <a:defRPr sz="2400">
                <a:solidFill>
                  <a:srgbClr val="3333CC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>
              <a:solidFill>
                <a:srgbClr val="1F497D"/>
              </a:solidFill>
            </a:endParaRPr>
          </a:p>
          <a:p>
            <a:pPr algn="ctr">
              <a:defRPr sz="2400">
                <a:solidFill>
                  <a:srgbClr val="3333CC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Dank voor uw aandacht</a:t>
            </a:r>
            <a:br/>
            <a:br/>
            <a:endParaRPr>
              <a:solidFill>
                <a:srgbClr val="0000FF"/>
              </a:solidFill>
            </a:endParaRPr>
          </a:p>
          <a:p>
            <a:pPr algn="ctr">
              <a:defRPr sz="24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Drs. J.M.S. van der Bunt, decaan havo</a:t>
            </a:r>
            <a:endParaRPr>
              <a:solidFill>
                <a:srgbClr val="1F497D"/>
              </a:solidFill>
            </a:endParaRPr>
          </a:p>
          <a:p>
            <a:pPr algn="ctr">
              <a:buSzPct val="100000"/>
              <a:buFont typeface="Arial"/>
              <a:buChar char="•"/>
              <a:defRPr sz="24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>
              <a:solidFill>
                <a:srgbClr val="1F497D"/>
              </a:solidFill>
            </a:endParaRPr>
          </a:p>
        </p:txBody>
      </p:sp>
      <p:sp>
        <p:nvSpPr>
          <p:cNvPr id="385" name="Rectangle 2"/>
          <p:cNvSpPr txBox="1"/>
          <p:nvPr/>
        </p:nvSpPr>
        <p:spPr>
          <a:xfrm>
            <a:off x="864486" y="785414"/>
            <a:ext cx="6424778" cy="653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spAutoFit/>
          </a:bodyPr>
          <a:lstStyle>
            <a:lvl1pPr algn="ctr">
              <a:defRPr sz="4400">
                <a:solidFill>
                  <a:srgbClr val="1F497D"/>
                </a:solidFill>
              </a:defRPr>
            </a:lvl1pPr>
          </a:lstStyle>
          <a:p>
            <a:r>
              <a:t>Vragen ?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649</Words>
  <Application>Microsoft Office PowerPoint</Application>
  <PresentationFormat>Diavoorstelling (4:3)</PresentationFormat>
  <Paragraphs>160</Paragraphs>
  <Slides>24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24</vt:i4>
      </vt:variant>
    </vt:vector>
  </HeadingPairs>
  <TitlesOfParts>
    <vt:vector size="28" baseType="lpstr">
      <vt:lpstr>Arial</vt:lpstr>
      <vt:lpstr>Calibri</vt:lpstr>
      <vt:lpstr>Verdana</vt:lpstr>
      <vt:lpstr>Office Theme</vt:lpstr>
      <vt:lpstr>PowerPoint-presentatie</vt:lpstr>
      <vt:lpstr>PowerPoint-presentatie</vt:lpstr>
      <vt:lpstr>Wat zijn er veel mogelijkheden</vt:lpstr>
      <vt:lpstr>PowerPoint-presentatie</vt:lpstr>
      <vt:lpstr>Invoering Vernieuwde Tweede Fase</vt:lpstr>
      <vt:lpstr>De praktijk</vt:lpstr>
      <vt:lpstr>Inhoud profielen</vt:lpstr>
      <vt:lpstr>Gemeenschappelijk deel</vt:lpstr>
      <vt:lpstr>Cultuur en Maatschappij</vt:lpstr>
      <vt:lpstr>HBO-opleidingen met CM</vt:lpstr>
      <vt:lpstr>Economie en Maatschappij</vt:lpstr>
      <vt:lpstr>HBO-opleidingen met EM</vt:lpstr>
      <vt:lpstr>Natuur en Gezondheid</vt:lpstr>
      <vt:lpstr>HBO-opleidingen met NG</vt:lpstr>
      <vt:lpstr>Natuur en Techniek</vt:lpstr>
      <vt:lpstr>HBO-opleidingen met NT</vt:lpstr>
      <vt:lpstr>Minimale eis voor de exacte profielen</vt:lpstr>
      <vt:lpstr>Het vrije deel</vt:lpstr>
      <vt:lpstr>Doorstromen naar vwo</vt:lpstr>
      <vt:lpstr>Informatiebronnen</vt:lpstr>
      <vt:lpstr>Overzicht havo 3 en havo 4</vt:lpstr>
      <vt:lpstr>Keuzebegeleiding klas 3</vt:lpstr>
      <vt:lpstr>Hoe gaan we te werk ?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J. van der Bunt</dc:creator>
  <cp:lastModifiedBy>J. van der Bunt</cp:lastModifiedBy>
  <cp:revision>2</cp:revision>
  <dcterms:modified xsi:type="dcterms:W3CDTF">2026-09-09T11:17:16Z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823db9b-5f96-4677-a6d7-5a1b1e88c706_Enabled">
    <vt:lpwstr>true</vt:lpwstr>
  </property>
  <property fmtid="{D5CDD505-2E9C-101B-9397-08002B2CF9AE}" pid="3" name="MSIP_Label_d823db9b-5f96-4677-a6d7-5a1b1e88c706_SetDate">
    <vt:lpwstr>2026-09-09T11:17:06Z</vt:lpwstr>
  </property>
  <property fmtid="{D5CDD505-2E9C-101B-9397-08002B2CF9AE}" pid="4" name="MSIP_Label_d823db9b-5f96-4677-a6d7-5a1b1e88c706_Method">
    <vt:lpwstr>Standard</vt:lpwstr>
  </property>
  <property fmtid="{D5CDD505-2E9C-101B-9397-08002B2CF9AE}" pid="5" name="MSIP_Label_d823db9b-5f96-4677-a6d7-5a1b1e88c706_Name">
    <vt:lpwstr>defa4170-0d19-0005-0003-bc88714345d2</vt:lpwstr>
  </property>
  <property fmtid="{D5CDD505-2E9C-101B-9397-08002B2CF9AE}" pid="6" name="MSIP_Label_d823db9b-5f96-4677-a6d7-5a1b1e88c706_SiteId">
    <vt:lpwstr>36ffeaee-1cde-43c8-956f-3ab909009159</vt:lpwstr>
  </property>
  <property fmtid="{D5CDD505-2E9C-101B-9397-08002B2CF9AE}" pid="7" name="MSIP_Label_d823db9b-5f96-4677-a6d7-5a1b1e88c706_ActionId">
    <vt:lpwstr>95a9d7df-b858-4630-9e5d-cffd0d1f55e3</vt:lpwstr>
  </property>
  <property fmtid="{D5CDD505-2E9C-101B-9397-08002B2CF9AE}" pid="8" name="MSIP_Label_d823db9b-5f96-4677-a6d7-5a1b1e88c706_ContentBits">
    <vt:lpwstr>0</vt:lpwstr>
  </property>
  <property fmtid="{D5CDD505-2E9C-101B-9397-08002B2CF9AE}" pid="9" name="MSIP_Label_d823db9b-5f96-4677-a6d7-5a1b1e88c706_Tag">
    <vt:lpwstr>10, 3, 0, 1</vt:lpwstr>
  </property>
</Properties>
</file>